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87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4" r:id="rId11"/>
    <p:sldId id="315" r:id="rId12"/>
    <p:sldId id="316" r:id="rId13"/>
    <p:sldId id="317" r:id="rId14"/>
    <p:sldId id="318" r:id="rId15"/>
    <p:sldId id="319" r:id="rId16"/>
    <p:sldId id="320" r:id="rId17"/>
    <p:sldId id="321" r:id="rId18"/>
    <p:sldId id="322" r:id="rId19"/>
    <p:sldId id="323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9" autoAdjust="0"/>
    <p:restoredTop sz="94660"/>
  </p:normalViewPr>
  <p:slideViewPr>
    <p:cSldViewPr snapToGrid="0">
      <p:cViewPr varScale="1">
        <p:scale>
          <a:sx n="75" d="100"/>
          <a:sy n="75" d="100"/>
        </p:scale>
        <p:origin x="230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370790A-8FF5-48AF-A8D4-2D4587B01110}" type="doc">
      <dgm:prSet loTypeId="urn:microsoft.com/office/officeart/2016/7/layout/VerticalHollow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F9495DDE-7BA1-4E1D-BE08-AF6BC2ED696C}">
      <dgm:prSet custT="1"/>
      <dgm:spPr/>
      <dgm:t>
        <a:bodyPr/>
        <a:lstStyle/>
        <a:p>
          <a:r>
            <a:rPr lang="en-US" sz="2000" dirty="0">
              <a:latin typeface="3ds Light" panose="02000503020000020004" pitchFamily="50" charset="0"/>
            </a:rPr>
            <a:t>Design</a:t>
          </a:r>
        </a:p>
      </dgm:t>
    </dgm:pt>
    <dgm:pt modelId="{79F24F57-2E43-45EB-83E4-6C34C072C79B}" type="parTrans" cxnId="{C0AD4157-8356-4401-83CD-2799BC3BCC12}">
      <dgm:prSet/>
      <dgm:spPr/>
      <dgm:t>
        <a:bodyPr/>
        <a:lstStyle/>
        <a:p>
          <a:endParaRPr lang="en-US"/>
        </a:p>
      </dgm:t>
    </dgm:pt>
    <dgm:pt modelId="{796392CE-A5EE-41BB-9E62-66A2C1F324C0}" type="sibTrans" cxnId="{C0AD4157-8356-4401-83CD-2799BC3BCC12}">
      <dgm:prSet/>
      <dgm:spPr/>
      <dgm:t>
        <a:bodyPr/>
        <a:lstStyle/>
        <a:p>
          <a:endParaRPr lang="en-US"/>
        </a:p>
      </dgm:t>
    </dgm:pt>
    <dgm:pt modelId="{5E3995EB-259E-4F86-99C3-370291C1C48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>
              <a:latin typeface="3ds Light" panose="02000503020000020004" pitchFamily="50" charset="0"/>
            </a:rPr>
            <a:t>Design of a bicycle frame made of composite material on </a:t>
          </a:r>
          <a:r>
            <a:rPr lang="en-US" sz="1800" dirty="0" err="1">
              <a:latin typeface="3ds Light" panose="02000503020000020004" pitchFamily="50" charset="0"/>
            </a:rPr>
            <a:t>Solidworks</a:t>
          </a:r>
          <a:r>
            <a:rPr lang="en-US" sz="1800" dirty="0">
              <a:latin typeface="3ds Light" panose="02000503020000020004" pitchFamily="50" charset="0"/>
            </a:rPr>
            <a:t>.</a:t>
          </a:r>
        </a:p>
      </dgm:t>
    </dgm:pt>
    <dgm:pt modelId="{0A08DEAE-F7BE-4440-BDEE-E0342AD905F9}" type="parTrans" cxnId="{15D922F3-2911-4551-8A93-3D0B43B13C25}">
      <dgm:prSet/>
      <dgm:spPr/>
      <dgm:t>
        <a:bodyPr/>
        <a:lstStyle/>
        <a:p>
          <a:endParaRPr lang="en-US"/>
        </a:p>
      </dgm:t>
    </dgm:pt>
    <dgm:pt modelId="{B022EEA8-ACD3-462D-AC47-971F3EAB41AD}" type="sibTrans" cxnId="{15D922F3-2911-4551-8A93-3D0B43B13C25}">
      <dgm:prSet/>
      <dgm:spPr/>
      <dgm:t>
        <a:bodyPr/>
        <a:lstStyle/>
        <a:p>
          <a:endParaRPr lang="en-US"/>
        </a:p>
      </dgm:t>
    </dgm:pt>
    <dgm:pt modelId="{9C072A6B-D665-4AEC-A9DB-CAD1DB96B558}">
      <dgm:prSet custT="1"/>
      <dgm:spPr/>
      <dgm:t>
        <a:bodyPr/>
        <a:lstStyle/>
        <a:p>
          <a:r>
            <a:rPr lang="en-US" sz="2000" dirty="0">
              <a:latin typeface="3ds Light" panose="02000503020000020004" pitchFamily="50" charset="0"/>
            </a:rPr>
            <a:t>Model</a:t>
          </a:r>
        </a:p>
      </dgm:t>
    </dgm:pt>
    <dgm:pt modelId="{AD1DA392-2B72-449D-B40D-265FF81AEE86}" type="parTrans" cxnId="{FABD7395-762A-4D3B-A92F-577CC68B4933}">
      <dgm:prSet/>
      <dgm:spPr/>
      <dgm:t>
        <a:bodyPr/>
        <a:lstStyle/>
        <a:p>
          <a:endParaRPr lang="en-US"/>
        </a:p>
      </dgm:t>
    </dgm:pt>
    <dgm:pt modelId="{344988C8-70F7-4984-A3C3-FC02DB2060AA}" type="sibTrans" cxnId="{FABD7395-762A-4D3B-A92F-577CC68B4933}">
      <dgm:prSet/>
      <dgm:spPr/>
      <dgm:t>
        <a:bodyPr/>
        <a:lstStyle/>
        <a:p>
          <a:endParaRPr lang="en-US"/>
        </a:p>
      </dgm:t>
    </dgm:pt>
    <dgm:pt modelId="{A8455B62-7DDE-4B0C-8FD0-26555200E2A2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latin typeface="3ds Light" panose="02000503020000020004" pitchFamily="50" charset="0"/>
            </a:rPr>
            <a:t>Model the component and its behavior on </a:t>
          </a:r>
          <a:r>
            <a:rPr lang="en-US" sz="1800" dirty="0" err="1">
              <a:latin typeface="3ds Light" panose="02000503020000020004" pitchFamily="50" charset="0"/>
            </a:rPr>
            <a:t>Hypermesh</a:t>
          </a:r>
          <a:r>
            <a:rPr lang="en-US" sz="1800" dirty="0">
              <a:latin typeface="3ds Light" panose="02000503020000020004" pitchFamily="50" charset="0"/>
            </a:rPr>
            <a:t>.</a:t>
          </a:r>
        </a:p>
      </dgm:t>
    </dgm:pt>
    <dgm:pt modelId="{742B1192-4350-4AF9-95E0-ACC3368912DC}" type="parTrans" cxnId="{D1EE0D77-C2D6-4DE2-9D70-585CC63ACF1F}">
      <dgm:prSet/>
      <dgm:spPr/>
      <dgm:t>
        <a:bodyPr/>
        <a:lstStyle/>
        <a:p>
          <a:endParaRPr lang="en-US"/>
        </a:p>
      </dgm:t>
    </dgm:pt>
    <dgm:pt modelId="{9A79BE7A-298D-4DB8-BC9B-33B178FF7AD8}" type="sibTrans" cxnId="{D1EE0D77-C2D6-4DE2-9D70-585CC63ACF1F}">
      <dgm:prSet/>
      <dgm:spPr/>
      <dgm:t>
        <a:bodyPr/>
        <a:lstStyle/>
        <a:p>
          <a:endParaRPr lang="en-US"/>
        </a:p>
      </dgm:t>
    </dgm:pt>
    <dgm:pt modelId="{15247621-CE1F-4743-AB02-C7FCC8C457A9}">
      <dgm:prSet custT="1"/>
      <dgm:spPr/>
      <dgm:t>
        <a:bodyPr/>
        <a:lstStyle/>
        <a:p>
          <a:r>
            <a:rPr lang="en-US" sz="2000" dirty="0">
              <a:latin typeface="3ds Light" panose="02000503020000020004" pitchFamily="50" charset="0"/>
            </a:rPr>
            <a:t>Compare</a:t>
          </a:r>
        </a:p>
      </dgm:t>
    </dgm:pt>
    <dgm:pt modelId="{EB966E30-AA4E-46B1-BC6C-0E8D9AE9E2A9}" type="parTrans" cxnId="{150213AB-2E1F-4544-8056-A40F2F69F4A1}">
      <dgm:prSet/>
      <dgm:spPr/>
      <dgm:t>
        <a:bodyPr/>
        <a:lstStyle/>
        <a:p>
          <a:endParaRPr lang="en-US"/>
        </a:p>
      </dgm:t>
    </dgm:pt>
    <dgm:pt modelId="{C18E2568-1275-49A2-A75C-0B16813E1B9A}" type="sibTrans" cxnId="{150213AB-2E1F-4544-8056-A40F2F69F4A1}">
      <dgm:prSet/>
      <dgm:spPr/>
      <dgm:t>
        <a:bodyPr/>
        <a:lstStyle/>
        <a:p>
          <a:endParaRPr lang="en-US"/>
        </a:p>
      </dgm:t>
    </dgm:pt>
    <dgm:pt modelId="{CFE9FD5B-B864-4803-A075-1A9FCFFB2439}">
      <dgm:prSet custT="1"/>
      <dgm:spPr>
        <a:solidFill>
          <a:schemeClr val="accent1">
            <a:lumMod val="75000"/>
          </a:schemeClr>
        </a:solidFill>
      </dgm:spPr>
      <dgm:t>
        <a:bodyPr/>
        <a:lstStyle/>
        <a:p>
          <a:r>
            <a:rPr lang="en-US" sz="1800" dirty="0">
              <a:latin typeface="3ds Light" panose="02000503020000020004" pitchFamily="50" charset="0"/>
            </a:rPr>
            <a:t>Make a comparison between with natural fiber reinforced composite compared to carbon fiber frame.</a:t>
          </a:r>
        </a:p>
      </dgm:t>
    </dgm:pt>
    <dgm:pt modelId="{C88E4644-C025-4C85-ADCD-BEAB23E617C6}" type="parTrans" cxnId="{D2283AF0-6D05-45BD-957D-3F1D90E227B1}">
      <dgm:prSet/>
      <dgm:spPr/>
      <dgm:t>
        <a:bodyPr/>
        <a:lstStyle/>
        <a:p>
          <a:endParaRPr lang="en-US"/>
        </a:p>
      </dgm:t>
    </dgm:pt>
    <dgm:pt modelId="{90919270-2B3A-4F51-BC20-8EE69148D883}" type="sibTrans" cxnId="{D2283AF0-6D05-45BD-957D-3F1D90E227B1}">
      <dgm:prSet/>
      <dgm:spPr/>
      <dgm:t>
        <a:bodyPr/>
        <a:lstStyle/>
        <a:p>
          <a:endParaRPr lang="en-US"/>
        </a:p>
      </dgm:t>
    </dgm:pt>
    <dgm:pt modelId="{348AFDB0-24E5-4CEC-99DF-F22D666D5DDD}">
      <dgm:prSet custT="1"/>
      <dgm:spPr/>
      <dgm:t>
        <a:bodyPr/>
        <a:lstStyle/>
        <a:p>
          <a:r>
            <a:rPr lang="en-US" sz="2000" dirty="0">
              <a:latin typeface="3ds Light" panose="02000503020000020004" pitchFamily="50" charset="0"/>
            </a:rPr>
            <a:t>Trade-off</a:t>
          </a:r>
        </a:p>
      </dgm:t>
    </dgm:pt>
    <dgm:pt modelId="{FD8E0304-EC41-4137-8B61-5FA129158C0E}" type="parTrans" cxnId="{B32B3233-07BB-44FE-9B7C-5C2674EFFE30}">
      <dgm:prSet/>
      <dgm:spPr/>
      <dgm:t>
        <a:bodyPr/>
        <a:lstStyle/>
        <a:p>
          <a:endParaRPr lang="en-US"/>
        </a:p>
      </dgm:t>
    </dgm:pt>
    <dgm:pt modelId="{FDD49024-2734-4C2C-829C-09E361DFCA3B}" type="sibTrans" cxnId="{B32B3233-07BB-44FE-9B7C-5C2674EFFE30}">
      <dgm:prSet/>
      <dgm:spPr/>
      <dgm:t>
        <a:bodyPr/>
        <a:lstStyle/>
        <a:p>
          <a:endParaRPr lang="en-US"/>
        </a:p>
      </dgm:t>
    </dgm:pt>
    <dgm:pt modelId="{984D4377-F6C7-4FF6-8152-BAFFE32F94ED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1800" dirty="0">
              <a:latin typeface="3ds Light" panose="02000503020000020004" pitchFamily="50" charset="0"/>
            </a:rPr>
            <a:t>Find a trade-off between sustainability and performance.</a:t>
          </a:r>
        </a:p>
      </dgm:t>
    </dgm:pt>
    <dgm:pt modelId="{DC5D4452-4C78-467C-B64B-B65FCE137CBE}" type="parTrans" cxnId="{5940952B-34C3-439D-BDAF-09438951370B}">
      <dgm:prSet/>
      <dgm:spPr/>
      <dgm:t>
        <a:bodyPr/>
        <a:lstStyle/>
        <a:p>
          <a:endParaRPr lang="en-US"/>
        </a:p>
      </dgm:t>
    </dgm:pt>
    <dgm:pt modelId="{4127256F-CFD9-4CDA-8309-7F2CEA4B56C1}" type="sibTrans" cxnId="{5940952B-34C3-439D-BDAF-09438951370B}">
      <dgm:prSet/>
      <dgm:spPr/>
      <dgm:t>
        <a:bodyPr/>
        <a:lstStyle/>
        <a:p>
          <a:endParaRPr lang="en-US"/>
        </a:p>
      </dgm:t>
    </dgm:pt>
    <dgm:pt modelId="{4E0BE796-89CC-4B24-A1AC-6B4EAA8DA342}" type="pres">
      <dgm:prSet presAssocID="{F370790A-8FF5-48AF-A8D4-2D4587B01110}" presName="Name0" presStyleCnt="0">
        <dgm:presLayoutVars>
          <dgm:dir/>
          <dgm:animLvl val="lvl"/>
          <dgm:resizeHandles val="exact"/>
        </dgm:presLayoutVars>
      </dgm:prSet>
      <dgm:spPr/>
    </dgm:pt>
    <dgm:pt modelId="{D462763D-BE46-4FC0-A8C9-261AB1650A1B}" type="pres">
      <dgm:prSet presAssocID="{F9495DDE-7BA1-4E1D-BE08-AF6BC2ED696C}" presName="linNode" presStyleCnt="0"/>
      <dgm:spPr/>
    </dgm:pt>
    <dgm:pt modelId="{BC748438-8075-4A1E-9FB1-90C2E02B3EEC}" type="pres">
      <dgm:prSet presAssocID="{F9495DDE-7BA1-4E1D-BE08-AF6BC2ED696C}" presName="parentText" presStyleLbl="solidFgAcc1" presStyleIdx="0" presStyleCnt="4">
        <dgm:presLayoutVars>
          <dgm:chMax val="1"/>
          <dgm:bulletEnabled/>
        </dgm:presLayoutVars>
      </dgm:prSet>
      <dgm:spPr/>
    </dgm:pt>
    <dgm:pt modelId="{3CDBFD56-DF0F-44C1-8640-A22CB56BFEE2}" type="pres">
      <dgm:prSet presAssocID="{F9495DDE-7BA1-4E1D-BE08-AF6BC2ED696C}" presName="descendantText" presStyleLbl="alignNode1" presStyleIdx="0" presStyleCnt="4" custLinFactNeighborX="-248" custLinFactNeighborY="-4637">
        <dgm:presLayoutVars>
          <dgm:bulletEnabled/>
        </dgm:presLayoutVars>
      </dgm:prSet>
      <dgm:spPr/>
    </dgm:pt>
    <dgm:pt modelId="{C4233192-B389-4548-B397-5FABFF625357}" type="pres">
      <dgm:prSet presAssocID="{796392CE-A5EE-41BB-9E62-66A2C1F324C0}" presName="sp" presStyleCnt="0"/>
      <dgm:spPr/>
    </dgm:pt>
    <dgm:pt modelId="{9B0DC442-2AEE-4E61-A088-4ACA9918AA28}" type="pres">
      <dgm:prSet presAssocID="{9C072A6B-D665-4AEC-A9DB-CAD1DB96B558}" presName="linNode" presStyleCnt="0"/>
      <dgm:spPr/>
    </dgm:pt>
    <dgm:pt modelId="{320B94BF-2E41-4532-8F9C-1D2025BBEF86}" type="pres">
      <dgm:prSet presAssocID="{9C072A6B-D665-4AEC-A9DB-CAD1DB96B558}" presName="parentText" presStyleLbl="solidFgAcc1" presStyleIdx="1" presStyleCnt="4">
        <dgm:presLayoutVars>
          <dgm:chMax val="1"/>
          <dgm:bulletEnabled/>
        </dgm:presLayoutVars>
      </dgm:prSet>
      <dgm:spPr/>
    </dgm:pt>
    <dgm:pt modelId="{9F53AA33-25CA-474C-A2E0-5466911FB473}" type="pres">
      <dgm:prSet presAssocID="{9C072A6B-D665-4AEC-A9DB-CAD1DB96B558}" presName="descendantText" presStyleLbl="alignNode1" presStyleIdx="1" presStyleCnt="4">
        <dgm:presLayoutVars>
          <dgm:bulletEnabled/>
        </dgm:presLayoutVars>
      </dgm:prSet>
      <dgm:spPr/>
    </dgm:pt>
    <dgm:pt modelId="{8217A6FA-71DF-48EB-AD76-9E195558254F}" type="pres">
      <dgm:prSet presAssocID="{344988C8-70F7-4984-A3C3-FC02DB2060AA}" presName="sp" presStyleCnt="0"/>
      <dgm:spPr/>
    </dgm:pt>
    <dgm:pt modelId="{EC526B43-3F0E-4777-8BA6-96103EC4B7C8}" type="pres">
      <dgm:prSet presAssocID="{15247621-CE1F-4743-AB02-C7FCC8C457A9}" presName="linNode" presStyleCnt="0"/>
      <dgm:spPr/>
    </dgm:pt>
    <dgm:pt modelId="{20954120-9410-4721-BB12-18B80EAA2C8B}" type="pres">
      <dgm:prSet presAssocID="{15247621-CE1F-4743-AB02-C7FCC8C457A9}" presName="parentText" presStyleLbl="solidFgAcc1" presStyleIdx="2" presStyleCnt="4">
        <dgm:presLayoutVars>
          <dgm:chMax val="1"/>
          <dgm:bulletEnabled/>
        </dgm:presLayoutVars>
      </dgm:prSet>
      <dgm:spPr/>
    </dgm:pt>
    <dgm:pt modelId="{21142802-B783-40F4-BA26-6B8CCBFF3907}" type="pres">
      <dgm:prSet presAssocID="{15247621-CE1F-4743-AB02-C7FCC8C457A9}" presName="descendantText" presStyleLbl="alignNode1" presStyleIdx="2" presStyleCnt="4">
        <dgm:presLayoutVars>
          <dgm:bulletEnabled/>
        </dgm:presLayoutVars>
      </dgm:prSet>
      <dgm:spPr/>
    </dgm:pt>
    <dgm:pt modelId="{711C0659-4165-403E-8BCB-2C28775D36E8}" type="pres">
      <dgm:prSet presAssocID="{C18E2568-1275-49A2-A75C-0B16813E1B9A}" presName="sp" presStyleCnt="0"/>
      <dgm:spPr/>
    </dgm:pt>
    <dgm:pt modelId="{6F55E9EE-7496-41F0-82B0-BD198E85ACDD}" type="pres">
      <dgm:prSet presAssocID="{348AFDB0-24E5-4CEC-99DF-F22D666D5DDD}" presName="linNode" presStyleCnt="0"/>
      <dgm:spPr/>
    </dgm:pt>
    <dgm:pt modelId="{1F1BCC01-FF7A-4716-BE4A-815332BC4ACB}" type="pres">
      <dgm:prSet presAssocID="{348AFDB0-24E5-4CEC-99DF-F22D666D5DDD}" presName="parentText" presStyleLbl="solidFgAcc1" presStyleIdx="3" presStyleCnt="4">
        <dgm:presLayoutVars>
          <dgm:chMax val="1"/>
          <dgm:bulletEnabled/>
        </dgm:presLayoutVars>
      </dgm:prSet>
      <dgm:spPr/>
    </dgm:pt>
    <dgm:pt modelId="{BF09BA38-5958-4480-B025-7BDC6FB6D8BA}" type="pres">
      <dgm:prSet presAssocID="{348AFDB0-24E5-4CEC-99DF-F22D666D5DDD}" presName="descendantText" presStyleLbl="alignNode1" presStyleIdx="3" presStyleCnt="4">
        <dgm:presLayoutVars>
          <dgm:bulletEnabled/>
        </dgm:presLayoutVars>
      </dgm:prSet>
      <dgm:spPr/>
    </dgm:pt>
  </dgm:ptLst>
  <dgm:cxnLst>
    <dgm:cxn modelId="{D2426D12-E9EA-47FD-B4DC-2122E3AE5311}" type="presOf" srcId="{F9495DDE-7BA1-4E1D-BE08-AF6BC2ED696C}" destId="{BC748438-8075-4A1E-9FB1-90C2E02B3EEC}" srcOrd="0" destOrd="0" presId="urn:microsoft.com/office/officeart/2016/7/layout/VerticalHollowActionList"/>
    <dgm:cxn modelId="{5940952B-34C3-439D-BDAF-09438951370B}" srcId="{348AFDB0-24E5-4CEC-99DF-F22D666D5DDD}" destId="{984D4377-F6C7-4FF6-8152-BAFFE32F94ED}" srcOrd="0" destOrd="0" parTransId="{DC5D4452-4C78-467C-B64B-B65FCE137CBE}" sibTransId="{4127256F-CFD9-4CDA-8309-7F2CEA4B56C1}"/>
    <dgm:cxn modelId="{B32B3233-07BB-44FE-9B7C-5C2674EFFE30}" srcId="{F370790A-8FF5-48AF-A8D4-2D4587B01110}" destId="{348AFDB0-24E5-4CEC-99DF-F22D666D5DDD}" srcOrd="3" destOrd="0" parTransId="{FD8E0304-EC41-4137-8B61-5FA129158C0E}" sibTransId="{FDD49024-2734-4C2C-829C-09E361DFCA3B}"/>
    <dgm:cxn modelId="{215AF853-9278-4DAD-8E1B-A6B8EFF05B82}" type="presOf" srcId="{CFE9FD5B-B864-4803-A075-1A9FCFFB2439}" destId="{21142802-B783-40F4-BA26-6B8CCBFF3907}" srcOrd="0" destOrd="0" presId="urn:microsoft.com/office/officeart/2016/7/layout/VerticalHollowActionList"/>
    <dgm:cxn modelId="{DB5F9E55-70D0-40B2-8C64-42D38314AB07}" type="presOf" srcId="{A8455B62-7DDE-4B0C-8FD0-26555200E2A2}" destId="{9F53AA33-25CA-474C-A2E0-5466911FB473}" srcOrd="0" destOrd="0" presId="urn:microsoft.com/office/officeart/2016/7/layout/VerticalHollowActionList"/>
    <dgm:cxn modelId="{D1EE0D77-C2D6-4DE2-9D70-585CC63ACF1F}" srcId="{9C072A6B-D665-4AEC-A9DB-CAD1DB96B558}" destId="{A8455B62-7DDE-4B0C-8FD0-26555200E2A2}" srcOrd="0" destOrd="0" parTransId="{742B1192-4350-4AF9-95E0-ACC3368912DC}" sibTransId="{9A79BE7A-298D-4DB8-BC9B-33B178FF7AD8}"/>
    <dgm:cxn modelId="{C0AD4157-8356-4401-83CD-2799BC3BCC12}" srcId="{F370790A-8FF5-48AF-A8D4-2D4587B01110}" destId="{F9495DDE-7BA1-4E1D-BE08-AF6BC2ED696C}" srcOrd="0" destOrd="0" parTransId="{79F24F57-2E43-45EB-83E4-6C34C072C79B}" sibTransId="{796392CE-A5EE-41BB-9E62-66A2C1F324C0}"/>
    <dgm:cxn modelId="{ACF9387A-D114-4952-BFE6-C82EF283CE07}" type="presOf" srcId="{F370790A-8FF5-48AF-A8D4-2D4587B01110}" destId="{4E0BE796-89CC-4B24-A1AC-6B4EAA8DA342}" srcOrd="0" destOrd="0" presId="urn:microsoft.com/office/officeart/2016/7/layout/VerticalHollowActionList"/>
    <dgm:cxn modelId="{FABD7395-762A-4D3B-A92F-577CC68B4933}" srcId="{F370790A-8FF5-48AF-A8D4-2D4587B01110}" destId="{9C072A6B-D665-4AEC-A9DB-CAD1DB96B558}" srcOrd="1" destOrd="0" parTransId="{AD1DA392-2B72-449D-B40D-265FF81AEE86}" sibTransId="{344988C8-70F7-4984-A3C3-FC02DB2060AA}"/>
    <dgm:cxn modelId="{1A99CDA2-4718-40D9-9525-AB15FFC35F32}" type="presOf" srcId="{9C072A6B-D665-4AEC-A9DB-CAD1DB96B558}" destId="{320B94BF-2E41-4532-8F9C-1D2025BBEF86}" srcOrd="0" destOrd="0" presId="urn:microsoft.com/office/officeart/2016/7/layout/VerticalHollowActionList"/>
    <dgm:cxn modelId="{150213AB-2E1F-4544-8056-A40F2F69F4A1}" srcId="{F370790A-8FF5-48AF-A8D4-2D4587B01110}" destId="{15247621-CE1F-4743-AB02-C7FCC8C457A9}" srcOrd="2" destOrd="0" parTransId="{EB966E30-AA4E-46B1-BC6C-0E8D9AE9E2A9}" sibTransId="{C18E2568-1275-49A2-A75C-0B16813E1B9A}"/>
    <dgm:cxn modelId="{ECF76FB2-E285-4178-A798-C7713E030E7E}" type="presOf" srcId="{15247621-CE1F-4743-AB02-C7FCC8C457A9}" destId="{20954120-9410-4721-BB12-18B80EAA2C8B}" srcOrd="0" destOrd="0" presId="urn:microsoft.com/office/officeart/2016/7/layout/VerticalHollowActionList"/>
    <dgm:cxn modelId="{9C6BEBB2-6AA5-41EB-871B-B7CE5015BFD7}" type="presOf" srcId="{984D4377-F6C7-4FF6-8152-BAFFE32F94ED}" destId="{BF09BA38-5958-4480-B025-7BDC6FB6D8BA}" srcOrd="0" destOrd="0" presId="urn:microsoft.com/office/officeart/2016/7/layout/VerticalHollowActionList"/>
    <dgm:cxn modelId="{1351DDBE-6152-4B05-8EB2-61B9179DC8C8}" type="presOf" srcId="{5E3995EB-259E-4F86-99C3-370291C1C489}" destId="{3CDBFD56-DF0F-44C1-8640-A22CB56BFEE2}" srcOrd="0" destOrd="0" presId="urn:microsoft.com/office/officeart/2016/7/layout/VerticalHollowActionList"/>
    <dgm:cxn modelId="{D2283AF0-6D05-45BD-957D-3F1D90E227B1}" srcId="{15247621-CE1F-4743-AB02-C7FCC8C457A9}" destId="{CFE9FD5B-B864-4803-A075-1A9FCFFB2439}" srcOrd="0" destOrd="0" parTransId="{C88E4644-C025-4C85-ADCD-BEAB23E617C6}" sibTransId="{90919270-2B3A-4F51-BC20-8EE69148D883}"/>
    <dgm:cxn modelId="{15D922F3-2911-4551-8A93-3D0B43B13C25}" srcId="{F9495DDE-7BA1-4E1D-BE08-AF6BC2ED696C}" destId="{5E3995EB-259E-4F86-99C3-370291C1C489}" srcOrd="0" destOrd="0" parTransId="{0A08DEAE-F7BE-4440-BDEE-E0342AD905F9}" sibTransId="{B022EEA8-ACD3-462D-AC47-971F3EAB41AD}"/>
    <dgm:cxn modelId="{10F97EF7-1B4C-4C0C-BC26-C3FBF8889C72}" type="presOf" srcId="{348AFDB0-24E5-4CEC-99DF-F22D666D5DDD}" destId="{1F1BCC01-FF7A-4716-BE4A-815332BC4ACB}" srcOrd="0" destOrd="0" presId="urn:microsoft.com/office/officeart/2016/7/layout/VerticalHollowActionList"/>
    <dgm:cxn modelId="{DC60C21E-E972-44FF-8797-64BB6091F1E8}" type="presParOf" srcId="{4E0BE796-89CC-4B24-A1AC-6B4EAA8DA342}" destId="{D462763D-BE46-4FC0-A8C9-261AB1650A1B}" srcOrd="0" destOrd="0" presId="urn:microsoft.com/office/officeart/2016/7/layout/VerticalHollowActionList"/>
    <dgm:cxn modelId="{4D983561-A4A0-4C23-8B20-88EED1D4F7A1}" type="presParOf" srcId="{D462763D-BE46-4FC0-A8C9-261AB1650A1B}" destId="{BC748438-8075-4A1E-9FB1-90C2E02B3EEC}" srcOrd="0" destOrd="0" presId="urn:microsoft.com/office/officeart/2016/7/layout/VerticalHollowActionList"/>
    <dgm:cxn modelId="{BB931E5F-2C1E-450A-9CAF-8037FE52A0AD}" type="presParOf" srcId="{D462763D-BE46-4FC0-A8C9-261AB1650A1B}" destId="{3CDBFD56-DF0F-44C1-8640-A22CB56BFEE2}" srcOrd="1" destOrd="0" presId="urn:microsoft.com/office/officeart/2016/7/layout/VerticalHollowActionList"/>
    <dgm:cxn modelId="{082CF456-0519-4EA8-81B7-0E49AD6DCAC4}" type="presParOf" srcId="{4E0BE796-89CC-4B24-A1AC-6B4EAA8DA342}" destId="{C4233192-B389-4548-B397-5FABFF625357}" srcOrd="1" destOrd="0" presId="urn:microsoft.com/office/officeart/2016/7/layout/VerticalHollowActionList"/>
    <dgm:cxn modelId="{D3C8D2DB-A1CF-4159-B2F9-2603DDAEDC8A}" type="presParOf" srcId="{4E0BE796-89CC-4B24-A1AC-6B4EAA8DA342}" destId="{9B0DC442-2AEE-4E61-A088-4ACA9918AA28}" srcOrd="2" destOrd="0" presId="urn:microsoft.com/office/officeart/2016/7/layout/VerticalHollowActionList"/>
    <dgm:cxn modelId="{08905160-1A96-4D4C-ABB7-AF516C53128E}" type="presParOf" srcId="{9B0DC442-2AEE-4E61-A088-4ACA9918AA28}" destId="{320B94BF-2E41-4532-8F9C-1D2025BBEF86}" srcOrd="0" destOrd="0" presId="urn:microsoft.com/office/officeart/2016/7/layout/VerticalHollowActionList"/>
    <dgm:cxn modelId="{075C6A01-E654-481B-83E4-E61A2BBA6B06}" type="presParOf" srcId="{9B0DC442-2AEE-4E61-A088-4ACA9918AA28}" destId="{9F53AA33-25CA-474C-A2E0-5466911FB473}" srcOrd="1" destOrd="0" presId="urn:microsoft.com/office/officeart/2016/7/layout/VerticalHollowActionList"/>
    <dgm:cxn modelId="{C5F433A0-A935-4B6A-90AB-EF320DB98A4E}" type="presParOf" srcId="{4E0BE796-89CC-4B24-A1AC-6B4EAA8DA342}" destId="{8217A6FA-71DF-48EB-AD76-9E195558254F}" srcOrd="3" destOrd="0" presId="urn:microsoft.com/office/officeart/2016/7/layout/VerticalHollowActionList"/>
    <dgm:cxn modelId="{5078BA3A-E904-4F86-971C-1437B0127101}" type="presParOf" srcId="{4E0BE796-89CC-4B24-A1AC-6B4EAA8DA342}" destId="{EC526B43-3F0E-4777-8BA6-96103EC4B7C8}" srcOrd="4" destOrd="0" presId="urn:microsoft.com/office/officeart/2016/7/layout/VerticalHollowActionList"/>
    <dgm:cxn modelId="{F36280C6-1539-4B9E-8C7C-D4813012549F}" type="presParOf" srcId="{EC526B43-3F0E-4777-8BA6-96103EC4B7C8}" destId="{20954120-9410-4721-BB12-18B80EAA2C8B}" srcOrd="0" destOrd="0" presId="urn:microsoft.com/office/officeart/2016/7/layout/VerticalHollowActionList"/>
    <dgm:cxn modelId="{3122DD4A-95F5-4DBC-B88E-86CCFE934CF0}" type="presParOf" srcId="{EC526B43-3F0E-4777-8BA6-96103EC4B7C8}" destId="{21142802-B783-40F4-BA26-6B8CCBFF3907}" srcOrd="1" destOrd="0" presId="urn:microsoft.com/office/officeart/2016/7/layout/VerticalHollowActionList"/>
    <dgm:cxn modelId="{BB1BA9BA-EE4D-4C4A-9B2E-D285A9102738}" type="presParOf" srcId="{4E0BE796-89CC-4B24-A1AC-6B4EAA8DA342}" destId="{711C0659-4165-403E-8BCB-2C28775D36E8}" srcOrd="5" destOrd="0" presId="urn:microsoft.com/office/officeart/2016/7/layout/VerticalHollowActionList"/>
    <dgm:cxn modelId="{29B6FB2D-EE61-431A-BB87-CAD768470A96}" type="presParOf" srcId="{4E0BE796-89CC-4B24-A1AC-6B4EAA8DA342}" destId="{6F55E9EE-7496-41F0-82B0-BD198E85ACDD}" srcOrd="6" destOrd="0" presId="urn:microsoft.com/office/officeart/2016/7/layout/VerticalHollowActionList"/>
    <dgm:cxn modelId="{45B3A17C-DCFB-496D-8253-9114273EF9CF}" type="presParOf" srcId="{6F55E9EE-7496-41F0-82B0-BD198E85ACDD}" destId="{1F1BCC01-FF7A-4716-BE4A-815332BC4ACB}" srcOrd="0" destOrd="0" presId="urn:microsoft.com/office/officeart/2016/7/layout/VerticalHollowActionList"/>
    <dgm:cxn modelId="{695B0C08-9964-41B4-B0E2-FD0764CF074A}" type="presParOf" srcId="{6F55E9EE-7496-41F0-82B0-BD198E85ACDD}" destId="{BF09BA38-5958-4480-B025-7BDC6FB6D8BA}" srcOrd="1" destOrd="0" presId="urn:microsoft.com/office/officeart/2016/7/layout/VerticalHollowAc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CDBFD56-DF0F-44C1-8640-A22CB56BFEE2}">
      <dsp:nvSpPr>
        <dsp:cNvPr id="0" name=""/>
        <dsp:cNvSpPr/>
      </dsp:nvSpPr>
      <dsp:spPr>
        <a:xfrm>
          <a:off x="2006926" y="0"/>
          <a:ext cx="8047664" cy="65731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147" tIns="166958" rIns="156147" bIns="1669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3ds Light" panose="02000503020000020004" pitchFamily="50" charset="0"/>
            </a:rPr>
            <a:t>Design of a bicycle frame made of composite material on </a:t>
          </a:r>
          <a:r>
            <a:rPr lang="en-US" sz="1800" kern="1200" dirty="0" err="1">
              <a:latin typeface="3ds Light" panose="02000503020000020004" pitchFamily="50" charset="0"/>
            </a:rPr>
            <a:t>Solidworks</a:t>
          </a:r>
          <a:r>
            <a:rPr lang="en-US" sz="1800" kern="1200" dirty="0">
              <a:latin typeface="3ds Light" panose="02000503020000020004" pitchFamily="50" charset="0"/>
            </a:rPr>
            <a:t>.</a:t>
          </a:r>
        </a:p>
      </dsp:txBody>
      <dsp:txXfrm>
        <a:off x="2006926" y="0"/>
        <a:ext cx="8047664" cy="657314"/>
      </dsp:txXfrm>
    </dsp:sp>
    <dsp:sp modelId="{BC748438-8075-4A1E-9FB1-90C2E02B3EEC}">
      <dsp:nvSpPr>
        <dsp:cNvPr id="0" name=""/>
        <dsp:cNvSpPr/>
      </dsp:nvSpPr>
      <dsp:spPr>
        <a:xfrm>
          <a:off x="0" y="1268"/>
          <a:ext cx="2011916" cy="6573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64" tIns="64928" rIns="106464" bIns="6492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3ds Light" panose="02000503020000020004" pitchFamily="50" charset="0"/>
            </a:rPr>
            <a:t>Design</a:t>
          </a:r>
        </a:p>
      </dsp:txBody>
      <dsp:txXfrm>
        <a:off x="0" y="1268"/>
        <a:ext cx="2011916" cy="657314"/>
      </dsp:txXfrm>
    </dsp:sp>
    <dsp:sp modelId="{9F53AA33-25CA-474C-A2E0-5466911FB473}">
      <dsp:nvSpPr>
        <dsp:cNvPr id="0" name=""/>
        <dsp:cNvSpPr/>
      </dsp:nvSpPr>
      <dsp:spPr>
        <a:xfrm>
          <a:off x="2011916" y="698022"/>
          <a:ext cx="8047664" cy="65731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147" tIns="166958" rIns="156147" bIns="1669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3ds Light" panose="02000503020000020004" pitchFamily="50" charset="0"/>
            </a:rPr>
            <a:t>Model the component and its behavior on </a:t>
          </a:r>
          <a:r>
            <a:rPr lang="en-US" sz="1800" kern="1200" dirty="0" err="1">
              <a:latin typeface="3ds Light" panose="02000503020000020004" pitchFamily="50" charset="0"/>
            </a:rPr>
            <a:t>Hypermesh</a:t>
          </a:r>
          <a:r>
            <a:rPr lang="en-US" sz="1800" kern="1200" dirty="0">
              <a:latin typeface="3ds Light" panose="02000503020000020004" pitchFamily="50" charset="0"/>
            </a:rPr>
            <a:t>.</a:t>
          </a:r>
        </a:p>
      </dsp:txBody>
      <dsp:txXfrm>
        <a:off x="2011916" y="698022"/>
        <a:ext cx="8047664" cy="657314"/>
      </dsp:txXfrm>
    </dsp:sp>
    <dsp:sp modelId="{320B94BF-2E41-4532-8F9C-1D2025BBEF86}">
      <dsp:nvSpPr>
        <dsp:cNvPr id="0" name=""/>
        <dsp:cNvSpPr/>
      </dsp:nvSpPr>
      <dsp:spPr>
        <a:xfrm>
          <a:off x="0" y="698022"/>
          <a:ext cx="2011916" cy="6573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64" tIns="64928" rIns="106464" bIns="6492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3ds Light" panose="02000503020000020004" pitchFamily="50" charset="0"/>
            </a:rPr>
            <a:t>Model</a:t>
          </a:r>
        </a:p>
      </dsp:txBody>
      <dsp:txXfrm>
        <a:off x="0" y="698022"/>
        <a:ext cx="2011916" cy="657314"/>
      </dsp:txXfrm>
    </dsp:sp>
    <dsp:sp modelId="{21142802-B783-40F4-BA26-6B8CCBFF3907}">
      <dsp:nvSpPr>
        <dsp:cNvPr id="0" name=""/>
        <dsp:cNvSpPr/>
      </dsp:nvSpPr>
      <dsp:spPr>
        <a:xfrm>
          <a:off x="2011916" y="1394775"/>
          <a:ext cx="8047664" cy="657314"/>
        </a:xfrm>
        <a:prstGeom prst="rect">
          <a:avLst/>
        </a:prstGeom>
        <a:solidFill>
          <a:schemeClr val="accent1">
            <a:lumMod val="75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147" tIns="166958" rIns="156147" bIns="1669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3ds Light" panose="02000503020000020004" pitchFamily="50" charset="0"/>
            </a:rPr>
            <a:t>Make a comparison between with natural fiber reinforced composite compared to carbon fiber frame.</a:t>
          </a:r>
        </a:p>
      </dsp:txBody>
      <dsp:txXfrm>
        <a:off x="2011916" y="1394775"/>
        <a:ext cx="8047664" cy="657314"/>
      </dsp:txXfrm>
    </dsp:sp>
    <dsp:sp modelId="{20954120-9410-4721-BB12-18B80EAA2C8B}">
      <dsp:nvSpPr>
        <dsp:cNvPr id="0" name=""/>
        <dsp:cNvSpPr/>
      </dsp:nvSpPr>
      <dsp:spPr>
        <a:xfrm>
          <a:off x="0" y="1394775"/>
          <a:ext cx="2011916" cy="6573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64" tIns="64928" rIns="106464" bIns="6492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3ds Light" panose="02000503020000020004" pitchFamily="50" charset="0"/>
            </a:rPr>
            <a:t>Compare</a:t>
          </a:r>
        </a:p>
      </dsp:txBody>
      <dsp:txXfrm>
        <a:off x="0" y="1394775"/>
        <a:ext cx="2011916" cy="657314"/>
      </dsp:txXfrm>
    </dsp:sp>
    <dsp:sp modelId="{BF09BA38-5958-4480-B025-7BDC6FB6D8BA}">
      <dsp:nvSpPr>
        <dsp:cNvPr id="0" name=""/>
        <dsp:cNvSpPr/>
      </dsp:nvSpPr>
      <dsp:spPr>
        <a:xfrm>
          <a:off x="2011916" y="2091528"/>
          <a:ext cx="8047664" cy="657314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6147" tIns="166958" rIns="156147" bIns="166958" numCol="1" spcCol="1270" anchor="ctr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3ds Light" panose="02000503020000020004" pitchFamily="50" charset="0"/>
            </a:rPr>
            <a:t>Find a trade-off between sustainability and performance.</a:t>
          </a:r>
        </a:p>
      </dsp:txBody>
      <dsp:txXfrm>
        <a:off x="2011916" y="2091528"/>
        <a:ext cx="8047664" cy="657314"/>
      </dsp:txXfrm>
    </dsp:sp>
    <dsp:sp modelId="{1F1BCC01-FF7A-4716-BE4A-815332BC4ACB}">
      <dsp:nvSpPr>
        <dsp:cNvPr id="0" name=""/>
        <dsp:cNvSpPr/>
      </dsp:nvSpPr>
      <dsp:spPr>
        <a:xfrm>
          <a:off x="0" y="2091528"/>
          <a:ext cx="2011916" cy="657314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464" tIns="64928" rIns="106464" bIns="64928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3ds Light" panose="02000503020000020004" pitchFamily="50" charset="0"/>
            </a:rPr>
            <a:t>Trade-off</a:t>
          </a:r>
        </a:p>
      </dsp:txBody>
      <dsp:txXfrm>
        <a:off x="0" y="2091528"/>
        <a:ext cx="2011916" cy="6573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VerticalHollowActionList">
  <dgm:title val="Vertical Hollow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solidFgAcc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624B9B-2277-47BC-9191-6073D141D36C}" type="datetimeFigureOut">
              <a:rPr lang="it-IT" smtClean="0"/>
              <a:t>15/10/2022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FD8BE8-D645-4010-85FE-83C41EB3F095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32238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29588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7583273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3466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741410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60837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25082287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46604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89441661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8525691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9781497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37488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552476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7389015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730151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57516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329520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342443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91" name="Google Shape;9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5048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9824F9B-35CD-C079-E143-1D79DFC3A9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EF718E69-12A6-3A2B-DF5C-5FBBDD18ECF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5728D56-C6E8-D676-D4B6-54FB678DC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FED1CA-0E84-407C-993A-C4E8CFE7A075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1BDBBA3-5AE3-A34A-3661-BCF08DB37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930CD9D-9925-9E1D-A186-FD280074B6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86139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3908D4-3BC6-81FB-1614-AC483FB1A6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8A405C1A-5ED1-4DE7-8B9D-DC3561C2EC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F43DD51-FE61-D30D-BD96-5B798E9433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9F53BA-DF35-459A-AA2F-E898D3792208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756DDBB-08E5-0F7B-4C19-9F0F6CC3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71FE2FB-0132-6BDC-D955-F5D8BCE9F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16232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A295B2DB-DE70-69CA-572A-79873AD983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E1128EA-6582-991E-078B-D00318922B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8FD966D-5B5D-639C-BF88-F7B9118D7C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322084-E6FE-4DEC-9A1F-E4B43DFCF013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5392816-B07D-6D7F-1C30-3BE03DF40F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973272-8DB7-1632-BCCD-2949896C0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56155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93853F6-4A27-5A3C-3CF9-0BC7841CF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7AC90CF9-C9C7-5E91-46BC-078D94FF10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C9DD0C7-A7F1-2862-849E-FF95E77D99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5B366E-B3AA-407E-9EE6-82BECCB2F34B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FD1E2C0-C07B-EF3D-308F-D62F37530E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43971DE-F1F7-B1DB-4F56-22C203767B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11442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A1BE914-7CB2-7219-3E8F-A8A7AAD72E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280FDD5E-8244-83B0-7976-D7EEF1FE50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FD58693C-6CB7-6E7F-DFA6-A1C6512974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E376ED-BF9C-4BEB-8322-28A4C772606D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BB4419-B7B4-D627-4960-57D4B96F7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0859222-7207-4084-E140-B019FDF85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9836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E7D0F01-60AE-2175-D025-8336FAAD0D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BB570F9-8D5E-974F-F772-86F7407F34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538EE67-F948-170C-0256-B8394AD9EE9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BBACF41-82DF-F582-0595-7746AF3945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AD5623-4462-476A-B1D4-533142E99DC1}" type="datetime1">
              <a:rPr lang="it-IT" smtClean="0"/>
              <a:t>15/10/2022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246B80D-0994-8CB9-BAE4-D3B102EC1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9D6C191-292E-DF39-3B8D-2080D9B65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74911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61D8D12-9776-DF97-ED53-62E69FC437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32DD0AA-A0F4-8284-BD8B-C1B7100012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BABD0A70-AF6C-AAD5-0A4A-13200FF52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1D8547C3-D45C-7A11-4217-720107A5EF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73C4B1BE-B086-1305-FCE0-15357D4CC2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58B3EBB1-CEC9-CABF-B0A0-2ED20810F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88755C-D2B9-4824-B239-A587E8435759}" type="datetime1">
              <a:rPr lang="it-IT" smtClean="0"/>
              <a:t>15/10/2022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395AA8A7-662C-7334-A93A-5C1283F05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6C3D8D6E-24EE-046C-1837-D33D8D9EA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129276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509EDEF-D33F-24B2-F3DF-33651653D2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391E5FA-4D91-B201-3B87-9A57842B37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A3E91A-8289-4E90-A0F7-3C52C502492D}" type="datetime1">
              <a:rPr lang="it-IT" smtClean="0"/>
              <a:t>15/10/2022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027CE326-535A-4221-92DA-55A03382F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82E9B63-1CDA-09E1-976C-6955402818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7187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28EC4DDF-92C7-77FB-CA90-97D3B859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9416E0-AA7C-458D-A33F-2B1DA94E0A86}" type="datetime1">
              <a:rPr lang="it-IT" smtClean="0"/>
              <a:t>15/10/2022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79E6C631-F1C9-0EA5-9B62-2D8356919C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D57B8A80-F934-B0CE-F339-0D052AF82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997357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C7FF36A-BDE0-2DDF-2908-928D900A51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74345F4-7D6D-4333-A606-1D84232F2A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0ED65DAC-EA04-8D37-9342-8FFB59B230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0C6294E1-DE78-A9BF-36D1-8FE5BC8612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1FBE1B-05C6-43F0-B87A-2EC1992B3865}" type="datetime1">
              <a:rPr lang="it-IT" smtClean="0"/>
              <a:t>15/10/2022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010D436-211B-5BF5-AC74-204D1D28C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EAEE745C-A49F-C4D6-CED0-751676BA7C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10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9A0FA5D-ADFE-8EA5-5115-8873E268FB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B78058DE-17E8-6C3F-4E9D-5A8A8F57480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250C9178-6ECB-0A7F-FCD2-DD2041B5C7F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6742DCC3-FE15-B98B-2510-139FA47D09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DC9A79-D242-45BC-9129-D87BFD9216A8}" type="datetime1">
              <a:rPr lang="it-IT" smtClean="0"/>
              <a:t>15/10/2022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120E05C-2889-68D6-D41C-F5C92EC31C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BD02F330-6677-4384-3A18-6241D0D5B9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3684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A224086-D62B-CAFD-BAA7-BEDE421942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0ABC0B5-E53A-3965-0848-A24CD54D95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96F9A31-0C84-7988-06D8-E68A7DCDAB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3889D5-F970-40FD-8CCB-33012498C024}" type="datetime1">
              <a:rPr lang="it-IT" smtClean="0"/>
              <a:t>15/10/2022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8B583E6-FDCC-E698-7A54-63D0AD9377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6C3D096-79E7-3A28-9DF5-F56721CBC0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2524E9-6DA9-4A67-86DF-6237020CA728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9772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30.JPG"/><Relationship Id="rId4" Type="http://schemas.openxmlformats.org/officeDocument/2006/relationships/image" Target="../media/image29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JPG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JPG"/><Relationship Id="rId5" Type="http://schemas.openxmlformats.org/officeDocument/2006/relationships/image" Target="../media/image35.JP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G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4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image" Target="../media/image42.JPG"/><Relationship Id="rId4" Type="http://schemas.openxmlformats.org/officeDocument/2006/relationships/image" Target="../media/image41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JPG"/><Relationship Id="rId5" Type="http://schemas.openxmlformats.org/officeDocument/2006/relationships/image" Target="../media/image46.JP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G"/><Relationship Id="rId3" Type="http://schemas.openxmlformats.org/officeDocument/2006/relationships/image" Target="../media/image49.JPG"/><Relationship Id="rId7" Type="http://schemas.openxmlformats.org/officeDocument/2006/relationships/image" Target="../media/image5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JPG"/><Relationship Id="rId5" Type="http://schemas.openxmlformats.org/officeDocument/2006/relationships/image" Target="../media/image50.JP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7" Type="http://schemas.openxmlformats.org/officeDocument/2006/relationships/image" Target="../media/image1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JPG"/><Relationship Id="rId5" Type="http://schemas.openxmlformats.org/officeDocument/2006/relationships/image" Target="../media/image2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2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JPG"/><Relationship Id="rId5" Type="http://schemas.openxmlformats.org/officeDocument/2006/relationships/image" Target="../media/image2.png"/><Relationship Id="rId4" Type="http://schemas.openxmlformats.org/officeDocument/2006/relationships/image" Target="../media/image2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AA7BCBB2-B77E-8C7E-BB38-34FDE7D33EC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182"/>
          <a:stretch/>
        </p:blipFill>
        <p:spPr>
          <a:xfrm>
            <a:off x="5258689" y="1405607"/>
            <a:ext cx="2084679" cy="1874539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6B8880DF-314F-4346-C7D2-50A204CD6434}"/>
              </a:ext>
            </a:extLst>
          </p:cNvPr>
          <p:cNvSpPr txBox="1"/>
          <p:nvPr/>
        </p:nvSpPr>
        <p:spPr>
          <a:xfrm>
            <a:off x="4511969" y="382969"/>
            <a:ext cx="35897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rgbClr val="002060"/>
                </a:solidFill>
                <a:latin typeface="3ds Light" panose="02000503020000020004" pitchFamily="50" charset="0"/>
              </a:rPr>
              <a:t>POLYTECHNIC OF TURIN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2E61573-9BE6-3189-67D6-5FD316F84AFC}"/>
              </a:ext>
            </a:extLst>
          </p:cNvPr>
          <p:cNvSpPr txBox="1"/>
          <p:nvPr/>
        </p:nvSpPr>
        <p:spPr>
          <a:xfrm>
            <a:off x="3991548" y="940454"/>
            <a:ext cx="4618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Master’s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Degree in </a:t>
            </a:r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Mechanical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Engineering</a:t>
            </a:r>
          </a:p>
        </p:txBody>
      </p:sp>
      <p:sp>
        <p:nvSpPr>
          <p:cNvPr id="8" name="CasellaDiTesto 7">
            <a:extLst>
              <a:ext uri="{FF2B5EF4-FFF2-40B4-BE49-F238E27FC236}">
                <a16:creationId xmlns:a16="http://schemas.microsoft.com/office/drawing/2014/main" id="{92D413CB-7EEF-5E6B-D170-0F317D9BD2FF}"/>
              </a:ext>
            </a:extLst>
          </p:cNvPr>
          <p:cNvSpPr txBox="1"/>
          <p:nvPr/>
        </p:nvSpPr>
        <p:spPr>
          <a:xfrm>
            <a:off x="5009510" y="4514588"/>
            <a:ext cx="2357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Master’s</a:t>
            </a:r>
            <a:r>
              <a:rPr lang="it-IT" dirty="0">
                <a:solidFill>
                  <a:srgbClr val="002060"/>
                </a:solidFill>
                <a:latin typeface="3ds Light" panose="02000503020000020004" pitchFamily="50" charset="0"/>
              </a:rPr>
              <a:t> </a:t>
            </a:r>
            <a:r>
              <a:rPr lang="it-IT" dirty="0" err="1">
                <a:solidFill>
                  <a:srgbClr val="002060"/>
                </a:solidFill>
                <a:latin typeface="3ds Light" panose="02000503020000020004" pitchFamily="50" charset="0"/>
              </a:rPr>
              <a:t>Dissertation</a:t>
            </a:r>
            <a:endParaRPr lang="it-IT" dirty="0">
              <a:solidFill>
                <a:srgbClr val="002060"/>
              </a:solidFill>
              <a:latin typeface="3ds Light" panose="02000503020000020004" pitchFamily="50" charset="0"/>
            </a:endParaRP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ACEF138-666C-449F-5758-590F3C8E913C}"/>
              </a:ext>
            </a:extLst>
          </p:cNvPr>
          <p:cNvSpPr txBox="1"/>
          <p:nvPr/>
        </p:nvSpPr>
        <p:spPr>
          <a:xfrm>
            <a:off x="318092" y="3451815"/>
            <a:ext cx="1174046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Design of a tubular frame made of natural fiber reinforced composite with epoxy matrix for the cycling industry</a:t>
            </a:r>
          </a:p>
        </p:txBody>
      </p: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BBB7A80-918E-52BA-75D0-7B70559D7802}"/>
              </a:ext>
            </a:extLst>
          </p:cNvPr>
          <p:cNvSpPr txBox="1"/>
          <p:nvPr/>
        </p:nvSpPr>
        <p:spPr>
          <a:xfrm>
            <a:off x="566356" y="5067253"/>
            <a:ext cx="33675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Candidate: Lucrezia Pasi, s288698</a:t>
            </a: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Supervisor: Prof. Cristiana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Delprete</a:t>
            </a:r>
            <a:endParaRPr lang="it-IT" sz="16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  <a:p>
            <a:pPr>
              <a:lnSpc>
                <a:spcPct val="150000"/>
              </a:lnSpc>
            </a:pP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Co-supervisor: Prof. Chiara Gastaldi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7471FCD-7174-3537-E177-B4300D913577}"/>
              </a:ext>
            </a:extLst>
          </p:cNvPr>
          <p:cNvSpPr txBox="1"/>
          <p:nvPr/>
        </p:nvSpPr>
        <p:spPr>
          <a:xfrm>
            <a:off x="4048591" y="6126480"/>
            <a:ext cx="41039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Academic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Year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2021-22,  19 </a:t>
            </a:r>
            <a:r>
              <a:rPr lang="it-IT" sz="16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6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</a:t>
            </a:r>
          </a:p>
        </p:txBody>
      </p:sp>
    </p:spTree>
    <p:extLst>
      <p:ext uri="{BB962C8B-B14F-4D97-AF65-F5344CB8AC3E}">
        <p14:creationId xmlns:p14="http://schemas.microsoft.com/office/powerpoint/2010/main" val="1099385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8499EDA1-8D78-E226-2C26-580BC7377C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4955" y="369022"/>
            <a:ext cx="5590982" cy="4464282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99ACC5D0-4AAC-0049-83E8-02658699EC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700" y="1372546"/>
            <a:ext cx="5894255" cy="4196241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BECB2FBC-5654-6288-DC30-66184173C9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9340" y="4946558"/>
            <a:ext cx="6042660" cy="723900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Building a model from standards –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pedalling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fatigue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64319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51438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Building a model from standards –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horizontal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fatigue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64319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>
            <a:extLst>
              <a:ext uri="{FF2B5EF4-FFF2-40B4-BE49-F238E27FC236}">
                <a16:creationId xmlns:a16="http://schemas.microsoft.com/office/drawing/2014/main" id="{387DE42F-B9EA-37ED-93A5-7A35BCD53D0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942" y="1433795"/>
            <a:ext cx="4856480" cy="342860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1B6B2EF8-A5B7-BC86-CDE3-83FC505F5B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7094" y="1378912"/>
            <a:ext cx="4180841" cy="3538372"/>
          </a:xfrm>
          <a:prstGeom prst="rect">
            <a:avLst/>
          </a:prstGeom>
        </p:spPr>
      </p:pic>
      <p:pic>
        <p:nvPicPr>
          <p:cNvPr id="10" name="Immagine 9">
            <a:extLst>
              <a:ext uri="{FF2B5EF4-FFF2-40B4-BE49-F238E27FC236}">
                <a16:creationId xmlns:a16="http://schemas.microsoft.com/office/drawing/2014/main" id="{AFF7B293-3268-B070-1098-BC8C055690B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963514"/>
            <a:ext cx="5966460" cy="68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26621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A12060C9-4B77-CF91-00DD-5362598DB4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7692" y="686998"/>
            <a:ext cx="4512310" cy="4831167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Building a model from standards –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vertical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fatigue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64319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25546D7F-1164-9082-729E-9C17FE16AB6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235" y="1733521"/>
            <a:ext cx="7413457" cy="2738119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88045B5B-26DB-16F6-1F31-B62C0861A62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1285" y="5411531"/>
            <a:ext cx="6019800" cy="632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859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magine 3">
            <a:extLst>
              <a:ext uri="{FF2B5EF4-FFF2-40B4-BE49-F238E27FC236}">
                <a16:creationId xmlns:a16="http://schemas.microsoft.com/office/drawing/2014/main" id="{8D6A343D-ED93-E864-95DF-FC45475CDA4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89"/>
          <a:stretch/>
        </p:blipFill>
        <p:spPr>
          <a:xfrm>
            <a:off x="2810831" y="1274971"/>
            <a:ext cx="8916450" cy="4375149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Structural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analysis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carbon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fiber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412561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AE3FB858-D7C4-F0E1-521B-02847DF6FF91}"/>
              </a:ext>
            </a:extLst>
          </p:cNvPr>
          <p:cNvSpPr txBox="1"/>
          <p:nvPr/>
        </p:nvSpPr>
        <p:spPr>
          <a:xfrm>
            <a:off x="382921" y="2225669"/>
            <a:ext cx="2083347" cy="12368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FAILURE THEORY </a:t>
            </a:r>
            <a:r>
              <a:rPr lang="en-US" sz="1700" dirty="0">
                <a:latin typeface="3ds Light" panose="02000503020000020004" pitchFamily="50" charset="0"/>
              </a:rPr>
              <a:t>based on </a:t>
            </a:r>
            <a:r>
              <a:rPr lang="en-US" sz="17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Tsai – Wu </a:t>
            </a:r>
            <a:r>
              <a:rPr lang="en-US" sz="1700" dirty="0">
                <a:latin typeface="3ds Light" panose="02000503020000020004" pitchFamily="50" charset="0"/>
              </a:rPr>
              <a:t>failure criterion </a:t>
            </a:r>
          </a:p>
        </p:txBody>
      </p:sp>
      <p:grpSp>
        <p:nvGrpSpPr>
          <p:cNvPr id="12" name="Gruppo 11">
            <a:extLst>
              <a:ext uri="{FF2B5EF4-FFF2-40B4-BE49-F238E27FC236}">
                <a16:creationId xmlns:a16="http://schemas.microsoft.com/office/drawing/2014/main" id="{A72A952F-D61A-0C07-5CB6-D7DA4EB07A1F}"/>
              </a:ext>
            </a:extLst>
          </p:cNvPr>
          <p:cNvGrpSpPr/>
          <p:nvPr/>
        </p:nvGrpSpPr>
        <p:grpSpPr>
          <a:xfrm>
            <a:off x="464719" y="3522809"/>
            <a:ext cx="1791800" cy="837084"/>
            <a:chOff x="620749" y="3521324"/>
            <a:chExt cx="1791800" cy="837084"/>
          </a:xfrm>
        </p:grpSpPr>
        <p:pic>
          <p:nvPicPr>
            <p:cNvPr id="10" name="Immagine 9">
              <a:extLst>
                <a:ext uri="{FF2B5EF4-FFF2-40B4-BE49-F238E27FC236}">
                  <a16:creationId xmlns:a16="http://schemas.microsoft.com/office/drawing/2014/main" id="{F91E82C7-2FFC-8BE9-94AB-10DDC3536C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3909"/>
            <a:stretch/>
          </p:blipFill>
          <p:spPr>
            <a:xfrm>
              <a:off x="748701" y="3521324"/>
              <a:ext cx="1663848" cy="739140"/>
            </a:xfrm>
            <a:prstGeom prst="rect">
              <a:avLst/>
            </a:prstGeom>
          </p:spPr>
        </p:pic>
        <p:pic>
          <p:nvPicPr>
            <p:cNvPr id="11" name="Immagine 10">
              <a:extLst>
                <a:ext uri="{FF2B5EF4-FFF2-40B4-BE49-F238E27FC236}">
                  <a16:creationId xmlns:a16="http://schemas.microsoft.com/office/drawing/2014/main" id="{42F4E195-4011-DF54-00DC-8E3E4DAEB6B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t="50000" r="61807" b="3232"/>
            <a:stretch/>
          </p:blipFill>
          <p:spPr>
            <a:xfrm>
              <a:off x="620749" y="4012728"/>
              <a:ext cx="1760706" cy="345680"/>
            </a:xfrm>
            <a:prstGeom prst="rect">
              <a:avLst/>
            </a:prstGeom>
          </p:spPr>
        </p:pic>
      </p:grpSp>
      <p:sp>
        <p:nvSpPr>
          <p:cNvPr id="13" name="Rettangolo 12">
            <a:extLst>
              <a:ext uri="{FF2B5EF4-FFF2-40B4-BE49-F238E27FC236}">
                <a16:creationId xmlns:a16="http://schemas.microsoft.com/office/drawing/2014/main" id="{9A2C8F4E-9004-7D75-3BA4-7D4A5EACDA01}"/>
              </a:ext>
            </a:extLst>
          </p:cNvPr>
          <p:cNvSpPr/>
          <p:nvPr/>
        </p:nvSpPr>
        <p:spPr>
          <a:xfrm>
            <a:off x="7487920" y="3522809"/>
            <a:ext cx="792480" cy="211995"/>
          </a:xfrm>
          <a:prstGeom prst="rect">
            <a:avLst/>
          </a:prstGeom>
          <a:noFill/>
          <a:ln w="22225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7724577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Optimization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Hypermesh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free-size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489777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>
            <a:extLst>
              <a:ext uri="{FF2B5EF4-FFF2-40B4-BE49-F238E27FC236}">
                <a16:creationId xmlns:a16="http://schemas.microsoft.com/office/drawing/2014/main" id="{0E408D33-75F7-AD25-4EB3-0840307FDA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66" y="1292937"/>
            <a:ext cx="8860776" cy="4211728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00474276-ABF8-4EF9-9704-0006C711084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b="50000"/>
          <a:stretch/>
        </p:blipFill>
        <p:spPr>
          <a:xfrm>
            <a:off x="8901989" y="1692776"/>
            <a:ext cx="3200822" cy="1532205"/>
          </a:xfrm>
          <a:prstGeom prst="rect">
            <a:avLst/>
          </a:prstGeom>
        </p:spPr>
      </p:pic>
      <p:pic>
        <p:nvPicPr>
          <p:cNvPr id="20" name="Immagine 19">
            <a:extLst>
              <a:ext uri="{FF2B5EF4-FFF2-40B4-BE49-F238E27FC236}">
                <a16:creationId xmlns:a16="http://schemas.microsoft.com/office/drawing/2014/main" id="{C9AA2A03-B5B1-30F1-C3BB-A740396A917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r="50710"/>
          <a:stretch/>
        </p:blipFill>
        <p:spPr>
          <a:xfrm>
            <a:off x="8901989" y="3574827"/>
            <a:ext cx="3149190" cy="1529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220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Optimization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Hypermesh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to size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47047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B9E9D950-6342-E307-963D-CB58668E83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4619" y="2722882"/>
            <a:ext cx="4224000" cy="3167216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9F93670C-2490-6D3C-EBD0-E4FA632C5C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5910" y="4073634"/>
            <a:ext cx="5435533" cy="1633154"/>
          </a:xfrm>
          <a:prstGeom prst="rect">
            <a:avLst/>
          </a:prstGeom>
        </p:spPr>
      </p:pic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9FD1FD11-045E-27D2-CC68-148B8DBC57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8" y="982387"/>
            <a:ext cx="2205006" cy="2644732"/>
          </a:xfrm>
          <a:prstGeom prst="rect">
            <a:avLst/>
          </a:prstGeom>
        </p:spPr>
      </p:pic>
      <p:pic>
        <p:nvPicPr>
          <p:cNvPr id="11" name="Immagine 10" descr="Immagine che contiene testo, strumento, badile&#10;&#10;Descrizione generata automaticamente">
            <a:extLst>
              <a:ext uri="{FF2B5EF4-FFF2-40B4-BE49-F238E27FC236}">
                <a16:creationId xmlns:a16="http://schemas.microsoft.com/office/drawing/2014/main" id="{9CB92FF5-C5D6-7B94-B1AA-1C0E0441FE1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7973" y="1192422"/>
            <a:ext cx="7219639" cy="1613362"/>
          </a:xfrm>
          <a:prstGeom prst="rect">
            <a:avLst/>
          </a:prstGeom>
        </p:spPr>
      </p:pic>
      <p:sp>
        <p:nvSpPr>
          <p:cNvPr id="12" name="Freccia in giù 11">
            <a:extLst>
              <a:ext uri="{FF2B5EF4-FFF2-40B4-BE49-F238E27FC236}">
                <a16:creationId xmlns:a16="http://schemas.microsoft.com/office/drawing/2014/main" id="{DDA046DB-E3E0-0031-714C-B9D71601AFC4}"/>
              </a:ext>
            </a:extLst>
          </p:cNvPr>
          <p:cNvSpPr/>
          <p:nvPr/>
        </p:nvSpPr>
        <p:spPr>
          <a:xfrm rot="16200000">
            <a:off x="3265223" y="1747387"/>
            <a:ext cx="652216" cy="6739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3" name="Freccia in giù 12">
            <a:extLst>
              <a:ext uri="{FF2B5EF4-FFF2-40B4-BE49-F238E27FC236}">
                <a16:creationId xmlns:a16="http://schemas.microsoft.com/office/drawing/2014/main" id="{02A4B1B8-3EAB-3DCF-0E5C-84AF4B7F302D}"/>
              </a:ext>
            </a:extLst>
          </p:cNvPr>
          <p:cNvSpPr/>
          <p:nvPr/>
        </p:nvSpPr>
        <p:spPr>
          <a:xfrm rot="16200000">
            <a:off x="11388084" y="1747386"/>
            <a:ext cx="652216" cy="6739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2A415849-9AC2-F1BF-400A-22E2386E3F6E}"/>
              </a:ext>
            </a:extLst>
          </p:cNvPr>
          <p:cNvSpPr/>
          <p:nvPr/>
        </p:nvSpPr>
        <p:spPr>
          <a:xfrm rot="16200000">
            <a:off x="1130241" y="4418391"/>
            <a:ext cx="652216" cy="6739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1" name="Freccia in giù 20">
            <a:extLst>
              <a:ext uri="{FF2B5EF4-FFF2-40B4-BE49-F238E27FC236}">
                <a16:creationId xmlns:a16="http://schemas.microsoft.com/office/drawing/2014/main" id="{5F11063F-A0ED-9442-B3DB-368A10B2E8D0}"/>
              </a:ext>
            </a:extLst>
          </p:cNvPr>
          <p:cNvSpPr/>
          <p:nvPr/>
        </p:nvSpPr>
        <p:spPr>
          <a:xfrm rot="16200000">
            <a:off x="6962323" y="4418391"/>
            <a:ext cx="652216" cy="6739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66249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magine 15">
            <a:extLst>
              <a:ext uri="{FF2B5EF4-FFF2-40B4-BE49-F238E27FC236}">
                <a16:creationId xmlns:a16="http://schemas.microsoft.com/office/drawing/2014/main" id="{D4554826-3583-88A8-655F-56C8A36EE9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4480" y="4370252"/>
            <a:ext cx="4733776" cy="1684964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Thickness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carbon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fiber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400369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magine 3" descr="Immagine che contiene testo, strumento&#10;&#10;Descrizione generata automaticamente">
            <a:extLst>
              <a:ext uri="{FF2B5EF4-FFF2-40B4-BE49-F238E27FC236}">
                <a16:creationId xmlns:a16="http://schemas.microsoft.com/office/drawing/2014/main" id="{4BCA855F-0E0D-F480-8EE5-CEE4FD6E9AE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744" y="1755695"/>
            <a:ext cx="6295808" cy="3711833"/>
          </a:xfrm>
          <a:prstGeom prst="rect">
            <a:avLst/>
          </a:prstGeom>
        </p:spPr>
      </p:pic>
      <p:pic>
        <p:nvPicPr>
          <p:cNvPr id="6" name="Immagine 5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0C878D9-7AED-9B73-C70C-8035CBCB71F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7990" y="416914"/>
            <a:ext cx="2898410" cy="3046730"/>
          </a:xfrm>
          <a:prstGeom prst="rect">
            <a:avLst/>
          </a:prstGeom>
        </p:spPr>
      </p:pic>
      <p:pic>
        <p:nvPicPr>
          <p:cNvPr id="7" name="Immagine 6" descr="Immagine che contiene testo&#10;&#10;Descrizione generata automaticamente">
            <a:extLst>
              <a:ext uri="{FF2B5EF4-FFF2-40B4-BE49-F238E27FC236}">
                <a16:creationId xmlns:a16="http://schemas.microsoft.com/office/drawing/2014/main" id="{3F3CCBDE-5071-5652-B2AA-B1C3A7FF20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9315" y="3573488"/>
            <a:ext cx="4175760" cy="624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2899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B93DBF8A-AA26-8DCB-3E2B-B20645D33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96"/>
          <a:stretch/>
        </p:blipFill>
        <p:spPr>
          <a:xfrm>
            <a:off x="8303781" y="3310283"/>
            <a:ext cx="3718558" cy="2785037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Thickness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results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–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hemp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fiber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382081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DBE64179-3F2E-4294-AB11-A7AB29B97A0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928" y="926878"/>
            <a:ext cx="6286290" cy="4414372"/>
          </a:xfrm>
          <a:prstGeom prst="rect">
            <a:avLst/>
          </a:prstGeom>
        </p:spPr>
      </p:pic>
      <p:pic>
        <p:nvPicPr>
          <p:cNvPr id="11" name="Immagine 10" descr="Immagine che contiene testo, cruciverba&#10;&#10;Descrizione generata automaticamente">
            <a:extLst>
              <a:ext uri="{FF2B5EF4-FFF2-40B4-BE49-F238E27FC236}">
                <a16:creationId xmlns:a16="http://schemas.microsoft.com/office/drawing/2014/main" id="{347422A7-0F90-5196-491B-CCE9C701C9A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8303" y="897342"/>
            <a:ext cx="4842876" cy="1657015"/>
          </a:xfrm>
          <a:prstGeom prst="rect">
            <a:avLst/>
          </a:prstGeom>
        </p:spPr>
      </p:pic>
      <p:pic>
        <p:nvPicPr>
          <p:cNvPr id="12" name="Immagine 11">
            <a:extLst>
              <a:ext uri="{FF2B5EF4-FFF2-40B4-BE49-F238E27FC236}">
                <a16:creationId xmlns:a16="http://schemas.microsoft.com/office/drawing/2014/main" id="{D84057FA-CBAA-FAE8-98D1-E44F32AC1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3856" y="4102192"/>
            <a:ext cx="2987892" cy="2136140"/>
          </a:xfrm>
          <a:prstGeom prst="rect">
            <a:avLst/>
          </a:prstGeom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F8FC849F-C02D-3891-AF4C-4F3D6F0E045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1748" y="2685286"/>
            <a:ext cx="3261360" cy="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6081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712815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Conclusions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5043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magine 5">
            <a:extLst>
              <a:ext uri="{FF2B5EF4-FFF2-40B4-BE49-F238E27FC236}">
                <a16:creationId xmlns:a16="http://schemas.microsoft.com/office/drawing/2014/main" id="{C85F67BF-15F4-E7B7-D145-202DC01C61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868" y="1048265"/>
            <a:ext cx="3870675" cy="2467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0802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2705075" y="3032760"/>
            <a:ext cx="7307928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4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Thank </a:t>
            </a:r>
            <a:r>
              <a:rPr lang="it-IT" sz="4000" b="1" dirty="0" err="1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you</a:t>
            </a:r>
            <a:r>
              <a:rPr lang="it-IT" sz="4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 for </a:t>
            </a:r>
            <a:r>
              <a:rPr lang="it-IT" sz="4000" b="1" dirty="0" err="1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your</a:t>
            </a:r>
            <a:r>
              <a:rPr lang="it-IT" sz="4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 </a:t>
            </a:r>
            <a:r>
              <a:rPr lang="it-IT" sz="4000" b="1" dirty="0" err="1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ea typeface="+mn-ea"/>
                <a:cs typeface="+mn-cs"/>
              </a:rPr>
              <a:t>attention</a:t>
            </a:r>
            <a:endParaRPr lang="it-IT" sz="4000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2787084" y="3672840"/>
            <a:ext cx="686816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diritto 19">
            <a:extLst>
              <a:ext uri="{FF2B5EF4-FFF2-40B4-BE49-F238E27FC236}">
                <a16:creationId xmlns:a16="http://schemas.microsoft.com/office/drawing/2014/main" id="{D89C50BF-17F9-8A6D-D471-D02F5529CC0C}"/>
              </a:ext>
            </a:extLst>
          </p:cNvPr>
          <p:cNvCxnSpPr>
            <a:cxnSpLocks/>
          </p:cNvCxnSpPr>
          <p:nvPr/>
        </p:nvCxnSpPr>
        <p:spPr>
          <a:xfrm>
            <a:off x="4411622" y="2534920"/>
            <a:ext cx="3727599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34026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olo 1">
            <a:extLst>
              <a:ext uri="{FF2B5EF4-FFF2-40B4-BE49-F238E27FC236}">
                <a16:creationId xmlns:a16="http://schemas.microsoft.com/office/drawing/2014/main" id="{8D191508-FD67-0AD3-2B41-8C21DA3AF2BA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2622461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Aim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contents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graphicFrame>
        <p:nvGraphicFramePr>
          <p:cNvPr id="96" name="CasellaDiTesto 5">
            <a:extLst>
              <a:ext uri="{FF2B5EF4-FFF2-40B4-BE49-F238E27FC236}">
                <a16:creationId xmlns:a16="http://schemas.microsoft.com/office/drawing/2014/main" id="{0AECB857-EB58-8FB2-09D9-EBAFC78413A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5725149"/>
              </p:ext>
            </p:extLst>
          </p:nvPr>
        </p:nvGraphicFramePr>
        <p:xfrm>
          <a:off x="1316947" y="1911893"/>
          <a:ext cx="10059581" cy="275011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8" name="Connettore diritto 7">
            <a:extLst>
              <a:ext uri="{FF2B5EF4-FFF2-40B4-BE49-F238E27FC236}">
                <a16:creationId xmlns:a16="http://schemas.microsoft.com/office/drawing/2014/main" id="{499F9901-07D9-3FD7-13B0-CB290421879E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2243181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13307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2622461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A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bicycle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frame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98185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magine 15">
            <a:extLst>
              <a:ext uri="{FF2B5EF4-FFF2-40B4-BE49-F238E27FC236}">
                <a16:creationId xmlns:a16="http://schemas.microsoft.com/office/drawing/2014/main" id="{12E388AE-5619-7AE4-6492-DCBBCC3A6B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3695" y="1455207"/>
            <a:ext cx="7097118" cy="1780572"/>
          </a:xfrm>
          <a:prstGeom prst="rect">
            <a:avLst/>
          </a:prstGeom>
        </p:spPr>
      </p:pic>
      <p:sp>
        <p:nvSpPr>
          <p:cNvPr id="19" name="Freccia in giù 18">
            <a:extLst>
              <a:ext uri="{FF2B5EF4-FFF2-40B4-BE49-F238E27FC236}">
                <a16:creationId xmlns:a16="http://schemas.microsoft.com/office/drawing/2014/main" id="{6ACC5B56-95BC-15AD-AE10-59DDBFF1BED5}"/>
              </a:ext>
            </a:extLst>
          </p:cNvPr>
          <p:cNvSpPr/>
          <p:nvPr/>
        </p:nvSpPr>
        <p:spPr>
          <a:xfrm rot="16200000">
            <a:off x="1588823" y="4444688"/>
            <a:ext cx="652216" cy="673975"/>
          </a:xfrm>
          <a:prstGeom prst="downArrow">
            <a:avLst/>
          </a:prstGeom>
          <a:solidFill>
            <a:schemeClr val="accent1">
              <a:lumMod val="60000"/>
              <a:lumOff val="40000"/>
            </a:schemeClr>
          </a:solidFill>
          <a:ln w="1905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9451A23-47B3-B230-20E8-7A9892ADD6F0}"/>
              </a:ext>
            </a:extLst>
          </p:cNvPr>
          <p:cNvSpPr txBox="1"/>
          <p:nvPr/>
        </p:nvSpPr>
        <p:spPr>
          <a:xfrm>
            <a:off x="2909009" y="4520065"/>
            <a:ext cx="23030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800" dirty="0">
                <a:latin typeface="3ds Light" panose="02000503020000020004" pitchFamily="50" charset="0"/>
              </a:rPr>
              <a:t>A</a:t>
            </a:r>
            <a:r>
              <a:rPr lang="it-IT" sz="2800" b="1" dirty="0">
                <a:latin typeface="3ds Light" panose="02000503020000020004" pitchFamily="50" charset="0"/>
              </a:rPr>
              <a:t> </a:t>
            </a:r>
            <a:r>
              <a:rPr lang="it-IT" sz="2800" b="1" dirty="0" err="1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gravel</a:t>
            </a:r>
            <a:r>
              <a:rPr lang="it-IT" sz="2800" b="1" dirty="0">
                <a:latin typeface="3ds Light" panose="02000503020000020004" pitchFamily="50" charset="0"/>
              </a:rPr>
              <a:t> </a:t>
            </a:r>
            <a:r>
              <a:rPr lang="it-IT" sz="2800" dirty="0">
                <a:latin typeface="3ds Light" panose="02000503020000020004" pitchFamily="50" charset="0"/>
              </a:rPr>
              <a:t>bike</a:t>
            </a:r>
          </a:p>
        </p:txBody>
      </p:sp>
      <p:pic>
        <p:nvPicPr>
          <p:cNvPr id="21" name="Immagine 20" descr="Immagine che contiene esterni, albero, erba, uomo&#10;&#10;Descrizione generata automaticamente">
            <a:extLst>
              <a:ext uri="{FF2B5EF4-FFF2-40B4-BE49-F238E27FC236}">
                <a16:creationId xmlns:a16="http://schemas.microsoft.com/office/drawing/2014/main" id="{FB9B4C59-DD08-2926-EA40-4B48F29C049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7534" y="3622222"/>
            <a:ext cx="3243444" cy="2160184"/>
          </a:xfrm>
          <a:prstGeom prst="rect">
            <a:avLst/>
          </a:prstGeom>
        </p:spPr>
      </p:pic>
      <p:sp>
        <p:nvSpPr>
          <p:cNvPr id="22" name="CasellaDiTesto 21">
            <a:extLst>
              <a:ext uri="{FF2B5EF4-FFF2-40B4-BE49-F238E27FC236}">
                <a16:creationId xmlns:a16="http://schemas.microsoft.com/office/drawing/2014/main" id="{D7C3C08C-9CC7-FBBA-220A-48377EFFC695}"/>
              </a:ext>
            </a:extLst>
          </p:cNvPr>
          <p:cNvSpPr txBox="1"/>
          <p:nvPr/>
        </p:nvSpPr>
        <p:spPr>
          <a:xfrm>
            <a:off x="823745" y="1091020"/>
            <a:ext cx="384881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dirty="0" err="1">
                <a:latin typeface="3ds Light" panose="02000503020000020004" pitchFamily="50" charset="0"/>
              </a:rPr>
              <a:t>Which</a:t>
            </a:r>
            <a:r>
              <a:rPr lang="it-IT" sz="2000" dirty="0">
                <a:latin typeface="3ds Light" panose="02000503020000020004" pitchFamily="50" charset="0"/>
              </a:rPr>
              <a:t> </a:t>
            </a:r>
            <a:r>
              <a:rPr lang="it-IT" sz="2000" dirty="0" err="1">
                <a:latin typeface="3ds Light" panose="02000503020000020004" pitchFamily="50" charset="0"/>
              </a:rPr>
              <a:t>bicycle</a:t>
            </a:r>
            <a:r>
              <a:rPr lang="it-IT" sz="2000" dirty="0">
                <a:latin typeface="3ds Light" panose="02000503020000020004" pitchFamily="50" charset="0"/>
              </a:rPr>
              <a:t> and </a:t>
            </a:r>
            <a:r>
              <a:rPr lang="it-IT" sz="2000" dirty="0" err="1">
                <a:latin typeface="3ds Light" panose="02000503020000020004" pitchFamily="50" charset="0"/>
              </a:rPr>
              <a:t>which</a:t>
            </a:r>
            <a:r>
              <a:rPr lang="it-IT" sz="2000" dirty="0">
                <a:latin typeface="3ds Light" panose="02000503020000020004" pitchFamily="50" charset="0"/>
              </a:rPr>
              <a:t> frame?</a:t>
            </a:r>
          </a:p>
        </p:txBody>
      </p:sp>
      <p:pic>
        <p:nvPicPr>
          <p:cNvPr id="23" name="Immagine 22" descr="Immagine che contiene bicicletta, esterni, parcheggiato&#10;&#10;Descrizione generata automaticamente">
            <a:extLst>
              <a:ext uri="{FF2B5EF4-FFF2-40B4-BE49-F238E27FC236}">
                <a16:creationId xmlns:a16="http://schemas.microsoft.com/office/drawing/2014/main" id="{0356CB32-DFC5-67B5-60D4-79ADD22DF19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390" y="3432416"/>
            <a:ext cx="2876887" cy="287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040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 descr="Immagine che contiene bicicletta&#10;&#10;Descrizione generata automaticamente">
            <a:extLst>
              <a:ext uri="{FF2B5EF4-FFF2-40B4-BE49-F238E27FC236}">
                <a16:creationId xmlns:a16="http://schemas.microsoft.com/office/drawing/2014/main" id="{A392A0B2-B77E-38A1-E77F-44ED255E2BF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4931" y="274466"/>
            <a:ext cx="4962283" cy="3138496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2622461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Geometry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3011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Immagine 6" descr="Immagine che contiene bicicletta, esterni, trasporto, parcheggiato&#10;&#10;Descrizione generata automaticamente">
            <a:extLst>
              <a:ext uri="{FF2B5EF4-FFF2-40B4-BE49-F238E27FC236}">
                <a16:creationId xmlns:a16="http://schemas.microsoft.com/office/drawing/2014/main" id="{6C943DF6-DB90-D054-A87F-4083F2505C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377" y="764663"/>
            <a:ext cx="2273456" cy="2941810"/>
          </a:xfrm>
          <a:prstGeom prst="rect">
            <a:avLst/>
          </a:prstGeom>
        </p:spPr>
      </p:pic>
      <p:pic>
        <p:nvPicPr>
          <p:cNvPr id="8" name="Immagine 7" descr="Immagine che contiene tavolo&#10;&#10;Descrizione generata automaticamente">
            <a:extLst>
              <a:ext uri="{FF2B5EF4-FFF2-40B4-BE49-F238E27FC236}">
                <a16:creationId xmlns:a16="http://schemas.microsoft.com/office/drawing/2014/main" id="{ED5D8C2E-7295-281C-9207-FBB63B9908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8997" y="3553132"/>
            <a:ext cx="4102074" cy="2701212"/>
          </a:xfrm>
          <a:prstGeom prst="rect">
            <a:avLst/>
          </a:prstGeom>
        </p:spPr>
      </p:pic>
      <p:pic>
        <p:nvPicPr>
          <p:cNvPr id="9" name="Immagine 8">
            <a:extLst>
              <a:ext uri="{FF2B5EF4-FFF2-40B4-BE49-F238E27FC236}">
                <a16:creationId xmlns:a16="http://schemas.microsoft.com/office/drawing/2014/main" id="{3541ADDA-65B6-C995-47AF-B1143D5B150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5250" y="3986813"/>
            <a:ext cx="5299710" cy="1833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8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2622461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Components</a:t>
            </a: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59577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magine 9">
            <a:extLst>
              <a:ext uri="{FF2B5EF4-FFF2-40B4-BE49-F238E27FC236}">
                <a16:creationId xmlns:a16="http://schemas.microsoft.com/office/drawing/2014/main" id="{244FB075-125B-2BA3-D775-979CA632E4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3204" y="941363"/>
            <a:ext cx="3801049" cy="2865907"/>
          </a:xfrm>
          <a:prstGeom prst="rect">
            <a:avLst/>
          </a:prstGeom>
        </p:spPr>
      </p:pic>
      <p:pic>
        <p:nvPicPr>
          <p:cNvPr id="11" name="Immagine 10" descr="Immagine che contiene forbici, strumento&#10;&#10;Descrizione generata automaticamente">
            <a:extLst>
              <a:ext uri="{FF2B5EF4-FFF2-40B4-BE49-F238E27FC236}">
                <a16:creationId xmlns:a16="http://schemas.microsoft.com/office/drawing/2014/main" id="{1AD6FE0A-DD6E-1CB4-DEF4-9A5293349E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7747" y="976454"/>
            <a:ext cx="4224229" cy="2814576"/>
          </a:xfrm>
          <a:prstGeom prst="rect">
            <a:avLst/>
          </a:prstGeom>
        </p:spPr>
      </p:pic>
      <p:pic>
        <p:nvPicPr>
          <p:cNvPr id="12" name="Immagine 11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C2AE3F34-C6CE-5E15-7B80-EEBDEA201F2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3184" y="3993303"/>
            <a:ext cx="4344774" cy="1913413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D13BD3DD-2354-AB75-DADB-9D40D4B6C49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8730" y="3892848"/>
            <a:ext cx="3099183" cy="1997251"/>
          </a:xfrm>
          <a:prstGeom prst="rect">
            <a:avLst/>
          </a:prstGeom>
        </p:spPr>
      </p:pic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127A3907-8A27-EA6C-D152-C48F1EC78717}"/>
              </a:ext>
            </a:extLst>
          </p:cNvPr>
          <p:cNvSpPr txBox="1"/>
          <p:nvPr/>
        </p:nvSpPr>
        <p:spPr>
          <a:xfrm>
            <a:off x="10424129" y="2028924"/>
            <a:ext cx="1767871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3ds Light" panose="02000503020000020004" pitchFamily="50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head-set</a:t>
            </a:r>
            <a:endParaRPr lang="it-IT" sz="2000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8876E7DD-B351-9045-EC57-6C50DC3DD640}"/>
              </a:ext>
            </a:extLst>
          </p:cNvPr>
          <p:cNvSpPr txBox="1"/>
          <p:nvPr/>
        </p:nvSpPr>
        <p:spPr>
          <a:xfrm>
            <a:off x="169661" y="4057805"/>
            <a:ext cx="252144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3ds Light" panose="02000503020000020004" pitchFamily="50" charset="0"/>
              </a:rPr>
              <a:t>The </a:t>
            </a:r>
            <a:r>
              <a:rPr lang="en-US" sz="2000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brake-support</a:t>
            </a:r>
            <a:endParaRPr lang="it-IT" sz="2000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13568CCF-5A0C-2C39-6CE1-7A07D6109D98}"/>
              </a:ext>
            </a:extLst>
          </p:cNvPr>
          <p:cNvSpPr txBox="1"/>
          <p:nvPr/>
        </p:nvSpPr>
        <p:spPr>
          <a:xfrm>
            <a:off x="169661" y="2028924"/>
            <a:ext cx="2521445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3ds Light" panose="02000503020000020004" pitchFamily="50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rear dropout</a:t>
            </a:r>
            <a:endParaRPr lang="it-IT" sz="2000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3C7AD1D7-89BF-9703-998C-02ADFB24E265}"/>
              </a:ext>
            </a:extLst>
          </p:cNvPr>
          <p:cNvSpPr txBox="1"/>
          <p:nvPr/>
        </p:nvSpPr>
        <p:spPr>
          <a:xfrm>
            <a:off x="9674216" y="4057805"/>
            <a:ext cx="2668099" cy="7463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lang="en-US" sz="2000" dirty="0">
                <a:latin typeface="3ds Light" panose="02000503020000020004" pitchFamily="50" charset="0"/>
              </a:rPr>
              <a:t>The </a:t>
            </a:r>
            <a:r>
              <a:rPr lang="en-US" sz="2000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bottom bracket</a:t>
            </a:r>
            <a:endParaRPr lang="it-IT" sz="2000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00201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509D8615-693F-0D71-8F7B-776C0280C3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838" y="4200446"/>
            <a:ext cx="6140773" cy="1593739"/>
          </a:xfrm>
          <a:prstGeom prst="rect">
            <a:avLst/>
          </a:prstGeom>
        </p:spPr>
      </p:pic>
      <p:pic>
        <p:nvPicPr>
          <p:cNvPr id="6" name="Immagine 5" descr="Immagine che contiene sedile&#10;&#10;Descrizione generata automaticamente">
            <a:extLst>
              <a:ext uri="{FF2B5EF4-FFF2-40B4-BE49-F238E27FC236}">
                <a16:creationId xmlns:a16="http://schemas.microsoft.com/office/drawing/2014/main" id="{8FB490B5-16E2-320E-605D-B7BB91B9FC4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251"/>
          <a:stretch/>
        </p:blipFill>
        <p:spPr>
          <a:xfrm>
            <a:off x="7027377" y="2786077"/>
            <a:ext cx="5091259" cy="3232198"/>
          </a:xfrm>
          <a:prstGeom prst="rect">
            <a:avLst/>
          </a:prstGeom>
        </p:spPr>
      </p:pic>
      <p:pic>
        <p:nvPicPr>
          <p:cNvPr id="7" name="Immagine 6" descr="Immagine che contiene triangolo&#10;&#10;Descrizione generata automaticamente">
            <a:extLst>
              <a:ext uri="{FF2B5EF4-FFF2-40B4-BE49-F238E27FC236}">
                <a16:creationId xmlns:a16="http://schemas.microsoft.com/office/drawing/2014/main" id="{FD3C3F04-6C94-6B67-7321-6A99AF81AD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072" y="162836"/>
            <a:ext cx="6082961" cy="4181562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2622461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Design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result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706238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magine 8" descr="Immagine che contiene strumento&#10;&#10;Descrizione generata automaticamente">
            <a:extLst>
              <a:ext uri="{FF2B5EF4-FFF2-40B4-BE49-F238E27FC236}">
                <a16:creationId xmlns:a16="http://schemas.microsoft.com/office/drawing/2014/main" id="{F4853F67-4236-B5F3-AD04-222E6F5C65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7377" y="133947"/>
            <a:ext cx="1493015" cy="42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70449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Immagine 20" descr="Immagine che contiene persona&#10;&#10;Descrizione generata automaticamente">
            <a:extLst>
              <a:ext uri="{FF2B5EF4-FFF2-40B4-BE49-F238E27FC236}">
                <a16:creationId xmlns:a16="http://schemas.microsoft.com/office/drawing/2014/main" id="{FEAC757C-9D70-1363-FA82-CC919FCC000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582"/>
          <a:stretch/>
        </p:blipFill>
        <p:spPr>
          <a:xfrm>
            <a:off x="6875290" y="564812"/>
            <a:ext cx="2669351" cy="1710077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04C75D68-2596-0710-74DD-02063FEE19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7456" y="562978"/>
            <a:ext cx="3139640" cy="2289437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355183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and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innovation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31807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CasellaDiTesto 9">
            <a:extLst>
              <a:ext uri="{FF2B5EF4-FFF2-40B4-BE49-F238E27FC236}">
                <a16:creationId xmlns:a16="http://schemas.microsoft.com/office/drawing/2014/main" id="{B1984FD4-D815-E0D8-F9E5-D9EED432C705}"/>
              </a:ext>
            </a:extLst>
          </p:cNvPr>
          <p:cNvSpPr txBox="1"/>
          <p:nvPr/>
        </p:nvSpPr>
        <p:spPr>
          <a:xfrm>
            <a:off x="867766" y="1208058"/>
            <a:ext cx="10059581" cy="3442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</a:rPr>
              <a:t>Composite materials</a:t>
            </a:r>
          </a:p>
          <a:p>
            <a:pPr>
              <a:lnSpc>
                <a:spcPct val="250000"/>
              </a:lnSpc>
            </a:pPr>
            <a:endParaRPr lang="en-US" dirty="0">
              <a:latin typeface="3ds Light" panose="02000503020000020004" pitchFamily="50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  <a:sym typeface="Wingdings" panose="05000000000000000000" pitchFamily="2" charset="2"/>
              </a:rPr>
              <a:t>Carbon fiber reinforced composites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3ds Light" panose="02000503020000020004" pitchFamily="50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Nanotube </a:t>
            </a:r>
            <a:r>
              <a:rPr lang="en-US" b="1" dirty="0" err="1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additivated</a:t>
            </a:r>
            <a:endParaRPr lang="en-US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  <a:sym typeface="Wingdings" panose="05000000000000000000" pitchFamily="2" charset="2"/>
            </a:endParaRPr>
          </a:p>
          <a:p>
            <a:pPr>
              <a:lnSpc>
                <a:spcPct val="250000"/>
              </a:lnSpc>
            </a:pPr>
            <a:endParaRPr lang="en-US" dirty="0">
              <a:latin typeface="3ds Light" panose="02000503020000020004" pitchFamily="50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</a:rPr>
              <a:t>Natural fiber reinforced composites </a:t>
            </a:r>
            <a:r>
              <a:rPr lang="en-US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en-US" dirty="0">
                <a:latin typeface="3ds Light" panose="02000503020000020004" pitchFamily="50" charset="0"/>
                <a:sym typeface="Wingdings" panose="05000000000000000000" pitchFamily="2" charset="2"/>
              </a:rPr>
              <a:t>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Hemp</a:t>
            </a:r>
            <a:endParaRPr lang="it-IT" b="1" dirty="0">
              <a:solidFill>
                <a:schemeClr val="accent1">
                  <a:lumMod val="75000"/>
                </a:schemeClr>
              </a:solidFill>
              <a:latin typeface="3ds Light" panose="02000503020000020004" pitchFamily="50" charset="0"/>
            </a:endParaRP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B25BE12E-502D-9BB5-DFD5-9ED2A20FB7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277" y="2274890"/>
            <a:ext cx="3978342" cy="2212805"/>
          </a:xfrm>
          <a:prstGeom prst="rect">
            <a:avLst/>
          </a:prstGeom>
        </p:spPr>
      </p:pic>
      <p:pic>
        <p:nvPicPr>
          <p:cNvPr id="16" name="Immagine 15">
            <a:extLst>
              <a:ext uri="{FF2B5EF4-FFF2-40B4-BE49-F238E27FC236}">
                <a16:creationId xmlns:a16="http://schemas.microsoft.com/office/drawing/2014/main" id="{D4967DAE-86DC-4B61-AB70-2030A55864C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7556" y="4785075"/>
            <a:ext cx="2174240" cy="145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6763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magine 6">
            <a:extLst>
              <a:ext uri="{FF2B5EF4-FFF2-40B4-BE49-F238E27FC236}">
                <a16:creationId xmlns:a16="http://schemas.microsoft.com/office/drawing/2014/main" id="{FD8150A3-14E5-1F81-BDE6-64CBF0071A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5160" y="3673542"/>
            <a:ext cx="5477843" cy="2329426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8A0616B2-8DD6-D676-25D8-4ECD1CEC16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9394" y="728256"/>
            <a:ext cx="4348905" cy="2668388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355183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Hemp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fiber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15043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8336FBC2-F3E6-8CFE-63AF-5A91F0EAFAD9}"/>
              </a:ext>
            </a:extLst>
          </p:cNvPr>
          <p:cNvSpPr txBox="1"/>
          <p:nvPr/>
        </p:nvSpPr>
        <p:spPr>
          <a:xfrm>
            <a:off x="823745" y="1014636"/>
            <a:ext cx="6852769" cy="326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sz="1700" dirty="0">
                <a:latin typeface="3ds Light" panose="02000503020000020004" pitchFamily="50" charset="0"/>
              </a:rPr>
              <a:t>One of the strongest and stiffest in between natural fibers</a:t>
            </a:r>
          </a:p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sz="1700" dirty="0">
                <a:latin typeface="3ds Light" panose="02000503020000020004" pitchFamily="50" charset="0"/>
              </a:rPr>
              <a:t>Properties strongly depend on the harvesting and cultivation method</a:t>
            </a:r>
          </a:p>
          <a:p>
            <a:pPr>
              <a:lnSpc>
                <a:spcPct val="250000"/>
              </a:lnSpc>
            </a:pPr>
            <a:r>
              <a:rPr lang="en-US" sz="1700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  <a:sym typeface="Wingdings" panose="05000000000000000000" pitchFamily="2" charset="2"/>
              </a:rPr>
              <a:t></a:t>
            </a:r>
            <a:r>
              <a:rPr lang="en-US" sz="1700" dirty="0">
                <a:latin typeface="3ds Light" panose="02000503020000020004" pitchFamily="50" charset="0"/>
                <a:sym typeface="Wingdings" panose="05000000000000000000" pitchFamily="2" charset="2"/>
              </a:rPr>
              <a:t> </a:t>
            </a:r>
            <a:r>
              <a:rPr lang="en-US" sz="1700" dirty="0">
                <a:latin typeface="3ds Light" panose="02000503020000020004" pitchFamily="50" charset="0"/>
              </a:rPr>
              <a:t>Increasing therefore hemp fibers content to 20-30 vol% can improve energy absorption amount</a:t>
            </a:r>
          </a:p>
        </p:txBody>
      </p:sp>
    </p:spTree>
    <p:extLst>
      <p:ext uri="{BB962C8B-B14F-4D97-AF65-F5344CB8AC3E}">
        <p14:creationId xmlns:p14="http://schemas.microsoft.com/office/powerpoint/2010/main" val="27513338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 descr="Immagine che contiene tavolo&#10;&#10;Descrizione generata automaticamente">
            <a:extLst>
              <a:ext uri="{FF2B5EF4-FFF2-40B4-BE49-F238E27FC236}">
                <a16:creationId xmlns:a16="http://schemas.microsoft.com/office/drawing/2014/main" id="{33D54152-F259-ECE5-6C6F-5A919A153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6783" y="4546416"/>
            <a:ext cx="5078416" cy="1757014"/>
          </a:xfrm>
          <a:prstGeom prst="rect">
            <a:avLst/>
          </a:prstGeom>
        </p:spPr>
      </p:pic>
      <p:pic>
        <p:nvPicPr>
          <p:cNvPr id="11" name="Immagine 10">
            <a:extLst>
              <a:ext uri="{FF2B5EF4-FFF2-40B4-BE49-F238E27FC236}">
                <a16:creationId xmlns:a16="http://schemas.microsoft.com/office/drawing/2014/main" id="{58F8B672-A916-FB01-F070-070FBC7CEF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8964" y="2550354"/>
            <a:ext cx="4531360" cy="1656946"/>
          </a:xfrm>
          <a:prstGeom prst="rect">
            <a:avLst/>
          </a:prstGeom>
        </p:spPr>
      </p:pic>
      <p:pic>
        <p:nvPicPr>
          <p:cNvPr id="94" name="Google Shape;94;p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0127913" y="5890099"/>
            <a:ext cx="1760706" cy="80022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Connettore diritto 2">
            <a:extLst>
              <a:ext uri="{FF2B5EF4-FFF2-40B4-BE49-F238E27FC236}">
                <a16:creationId xmlns:a16="http://schemas.microsoft.com/office/drawing/2014/main" id="{7C3D3DF6-AED2-642F-C756-520CE6F017DA}"/>
              </a:ext>
            </a:extLst>
          </p:cNvPr>
          <p:cNvCxnSpPr>
            <a:cxnSpLocks/>
          </p:cNvCxnSpPr>
          <p:nvPr/>
        </p:nvCxnSpPr>
        <p:spPr>
          <a:xfrm>
            <a:off x="2178997" y="6381344"/>
            <a:ext cx="7684850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2425DF7A-1377-E035-33FB-77F79296105D}"/>
              </a:ext>
            </a:extLst>
          </p:cNvPr>
          <p:cNvSpPr txBox="1"/>
          <p:nvPr/>
        </p:nvSpPr>
        <p:spPr>
          <a:xfrm>
            <a:off x="718963" y="6043991"/>
            <a:ext cx="119596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Lucrezia Pasi</a:t>
            </a:r>
          </a:p>
          <a:p>
            <a:pPr algn="r"/>
            <a:r>
              <a:rPr lang="it-IT" sz="1300" b="1" dirty="0">
                <a:solidFill>
                  <a:srgbClr val="002060"/>
                </a:solidFill>
                <a:latin typeface="3ds Light" panose="02000503020000020004" pitchFamily="50" charset="0"/>
              </a:rPr>
              <a:t>s288698</a:t>
            </a:r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D9144585-F8BF-AD6E-EFE9-0E4827472DCF}"/>
              </a:ext>
            </a:extLst>
          </p:cNvPr>
          <p:cNvSpPr txBox="1"/>
          <p:nvPr/>
        </p:nvSpPr>
        <p:spPr>
          <a:xfrm>
            <a:off x="2106459" y="6381344"/>
            <a:ext cx="790654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19 </a:t>
            </a:r>
            <a:r>
              <a:rPr lang="it-IT" sz="1200" dirty="0" err="1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October</a:t>
            </a:r>
            <a:r>
              <a:rPr lang="it-IT" sz="1200" dirty="0">
                <a:solidFill>
                  <a:srgbClr val="002060"/>
                </a:solidFill>
                <a:effectLst/>
                <a:latin typeface="3ds Light" panose="02000503020000020004" pitchFamily="50" charset="0"/>
              </a:rPr>
              <a:t> 2022            </a:t>
            </a:r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Design of a tubular frame made of natural fiber reinforced composite with epoxy matrix </a:t>
            </a:r>
          </a:p>
          <a:p>
            <a:r>
              <a:rPr lang="en-US" sz="1200" dirty="0">
                <a:solidFill>
                  <a:srgbClr val="002060"/>
                </a:solidFill>
                <a:latin typeface="3ds Light" panose="02000503020000020004" pitchFamily="50" charset="0"/>
              </a:rPr>
              <a:t>                                           for the cycling industry</a:t>
            </a:r>
          </a:p>
          <a:p>
            <a:endParaRPr lang="it-IT" sz="1300" dirty="0">
              <a:solidFill>
                <a:srgbClr val="002060"/>
              </a:solidFill>
              <a:effectLst/>
              <a:latin typeface="3ds Light" panose="02000503020000020004" pitchFamily="50" charset="0"/>
            </a:endParaRPr>
          </a:p>
        </p:txBody>
      </p:sp>
      <p:sp>
        <p:nvSpPr>
          <p:cNvPr id="17" name="Triangolo rettangolo 16">
            <a:extLst>
              <a:ext uri="{FF2B5EF4-FFF2-40B4-BE49-F238E27FC236}">
                <a16:creationId xmlns:a16="http://schemas.microsoft.com/office/drawing/2014/main" id="{F6B1F606-E232-5BD0-CBC6-A70BCBF35EBD}"/>
              </a:ext>
            </a:extLst>
          </p:cNvPr>
          <p:cNvSpPr/>
          <p:nvPr/>
        </p:nvSpPr>
        <p:spPr>
          <a:xfrm rot="10800000">
            <a:off x="11216640" y="154520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222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8" name="Triangolo rettangolo 17">
            <a:extLst>
              <a:ext uri="{FF2B5EF4-FFF2-40B4-BE49-F238E27FC236}">
                <a16:creationId xmlns:a16="http://schemas.microsoft.com/office/drawing/2014/main" id="{93A686B0-619B-D5EE-1F04-0AAD48923586}"/>
              </a:ext>
            </a:extLst>
          </p:cNvPr>
          <p:cNvSpPr/>
          <p:nvPr/>
        </p:nvSpPr>
        <p:spPr>
          <a:xfrm>
            <a:off x="169661" y="6002968"/>
            <a:ext cx="834539" cy="687360"/>
          </a:xfrm>
          <a:prstGeom prst="rtTriangle">
            <a:avLst/>
          </a:prstGeom>
          <a:solidFill>
            <a:schemeClr val="accent1">
              <a:lumMod val="60000"/>
              <a:lumOff val="40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DF10DB7-810F-714F-350B-6E1005C3C864}"/>
              </a:ext>
            </a:extLst>
          </p:cNvPr>
          <p:cNvSpPr txBox="1">
            <a:spLocks/>
          </p:cNvSpPr>
          <p:nvPr/>
        </p:nvSpPr>
        <p:spPr>
          <a:xfrm>
            <a:off x="867766" y="421193"/>
            <a:ext cx="4862474" cy="42068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Setting the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materials</a:t>
            </a:r>
            <a:r>
              <a:rPr lang="it-IT" sz="2400" b="1" dirty="0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 on </a:t>
            </a:r>
            <a:r>
              <a:rPr lang="it-IT" sz="2400" b="1" dirty="0" err="1">
                <a:solidFill>
                  <a:schemeClr val="accent1">
                    <a:lumMod val="75000"/>
                  </a:schemeClr>
                </a:solidFill>
                <a:latin typeface="+mn-lt"/>
                <a:ea typeface="+mn-ea"/>
                <a:cs typeface="+mn-cs"/>
              </a:rPr>
              <a:t>Hypermesh</a:t>
            </a:r>
            <a:endParaRPr lang="it-IT" sz="2400" b="1" dirty="0">
              <a:solidFill>
                <a:schemeClr val="accent1">
                  <a:lumMod val="75000"/>
                </a:schemeClr>
              </a:solidFill>
              <a:latin typeface="+mn-lt"/>
              <a:ea typeface="+mn-ea"/>
              <a:cs typeface="+mn-cs"/>
            </a:endParaRPr>
          </a:p>
        </p:txBody>
      </p:sp>
      <p:cxnSp>
        <p:nvCxnSpPr>
          <p:cNvPr id="15" name="Connettore diritto 14">
            <a:extLst>
              <a:ext uri="{FF2B5EF4-FFF2-40B4-BE49-F238E27FC236}">
                <a16:creationId xmlns:a16="http://schemas.microsoft.com/office/drawing/2014/main" id="{335020D3-FF84-571E-3177-1E01F249E9C2}"/>
              </a:ext>
            </a:extLst>
          </p:cNvPr>
          <p:cNvCxnSpPr>
            <a:cxnSpLocks/>
          </p:cNvCxnSpPr>
          <p:nvPr/>
        </p:nvCxnSpPr>
        <p:spPr>
          <a:xfrm>
            <a:off x="984868" y="941363"/>
            <a:ext cx="4552332" cy="0"/>
          </a:xfrm>
          <a:prstGeom prst="line">
            <a:avLst/>
          </a:prstGeom>
          <a:ln w="22225">
            <a:gradFill flip="none" rotWithShape="1">
              <a:gsLst>
                <a:gs pos="22365">
                  <a:schemeClr val="accent5">
                    <a:lumMod val="60000"/>
                    <a:lumOff val="40000"/>
                  </a:schemeClr>
                </a:gs>
                <a:gs pos="0">
                  <a:srgbClr val="002060"/>
                </a:gs>
                <a:gs pos="53000">
                  <a:schemeClr val="accent5">
                    <a:lumMod val="60000"/>
                    <a:lumOff val="40000"/>
                  </a:schemeClr>
                </a:gs>
                <a:gs pos="44000">
                  <a:schemeClr val="accent5">
                    <a:lumMod val="40000"/>
                    <a:lumOff val="60000"/>
                  </a:schemeClr>
                </a:gs>
                <a:gs pos="35000">
                  <a:schemeClr val="accent5">
                    <a:lumMod val="40000"/>
                    <a:lumOff val="60000"/>
                  </a:schemeClr>
                </a:gs>
                <a:gs pos="65000">
                  <a:schemeClr val="accent5">
                    <a:lumMod val="60000"/>
                    <a:lumOff val="40000"/>
                  </a:schemeClr>
                </a:gs>
                <a:gs pos="86000">
                  <a:schemeClr val="accent1">
                    <a:lumMod val="75000"/>
                  </a:schemeClr>
                </a:gs>
                <a:gs pos="96000">
                  <a:srgbClr val="002060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9C2281F-B5E6-8D36-0EF8-43BC9A64734F}"/>
              </a:ext>
            </a:extLst>
          </p:cNvPr>
          <p:cNvSpPr txBox="1"/>
          <p:nvPr/>
        </p:nvSpPr>
        <p:spPr>
          <a:xfrm>
            <a:off x="823745" y="1413051"/>
            <a:ext cx="4552332" cy="41434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</a:rPr>
              <a:t>Check element’s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normal</a:t>
            </a:r>
          </a:p>
          <a:p>
            <a:pPr>
              <a:lnSpc>
                <a:spcPct val="250000"/>
              </a:lnSpc>
            </a:pPr>
            <a:endParaRPr lang="en-US" dirty="0">
              <a:latin typeface="3ds Light" panose="02000503020000020004" pitchFamily="50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</a:rPr>
              <a:t>Set element’s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orientation</a:t>
            </a:r>
          </a:p>
          <a:p>
            <a:pPr>
              <a:lnSpc>
                <a:spcPct val="250000"/>
              </a:lnSpc>
            </a:pPr>
            <a:endParaRPr lang="en-US" dirty="0">
              <a:latin typeface="3ds Light" panose="02000503020000020004" pitchFamily="50" charset="0"/>
            </a:endParaRPr>
          </a:p>
          <a:p>
            <a:pPr>
              <a:lnSpc>
                <a:spcPct val="250000"/>
              </a:lnSpc>
            </a:pPr>
            <a:endParaRPr lang="en-US" dirty="0">
              <a:latin typeface="3ds Light" panose="02000503020000020004" pitchFamily="50" charset="0"/>
            </a:endParaRPr>
          </a:p>
          <a:p>
            <a:pPr marL="285750" indent="-285750">
              <a:lnSpc>
                <a:spcPct val="2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à"/>
            </a:pPr>
            <a:r>
              <a:rPr lang="en-US" dirty="0">
                <a:latin typeface="3ds Light" panose="02000503020000020004" pitchFamily="50" charset="0"/>
              </a:rPr>
              <a:t>Create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latin typeface="3ds Light" panose="02000503020000020004" pitchFamily="50" charset="0"/>
              </a:rPr>
              <a:t>laminate</a:t>
            </a:r>
            <a:r>
              <a:rPr lang="en-US" dirty="0">
                <a:latin typeface="3ds Light" panose="02000503020000020004" pitchFamily="50" charset="0"/>
              </a:rPr>
              <a:t> (at first, super-plies)</a:t>
            </a:r>
          </a:p>
        </p:txBody>
      </p:sp>
      <p:pic>
        <p:nvPicPr>
          <p:cNvPr id="12" name="Immagine 11">
            <a:extLst>
              <a:ext uri="{FF2B5EF4-FFF2-40B4-BE49-F238E27FC236}">
                <a16:creationId xmlns:a16="http://schemas.microsoft.com/office/drawing/2014/main" id="{A8B7D07E-234F-2937-5631-E45788DB780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632" y="1057589"/>
            <a:ext cx="3383579" cy="159766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589607F9-B692-571F-BF82-D74BB3A8181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0004" y="1073058"/>
            <a:ext cx="3523905" cy="152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9408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621</TotalTime>
  <Words>718</Words>
  <Application>Microsoft Office PowerPoint</Application>
  <PresentationFormat>Widescreen</PresentationFormat>
  <Paragraphs>127</Paragraphs>
  <Slides>19</Slides>
  <Notes>18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19</vt:i4>
      </vt:variant>
    </vt:vector>
  </HeadingPairs>
  <TitlesOfParts>
    <vt:vector size="25" baseType="lpstr">
      <vt:lpstr>3ds Light</vt:lpstr>
      <vt:lpstr>Arial</vt:lpstr>
      <vt:lpstr>Calibri</vt:lpstr>
      <vt:lpstr>Calibri Light</vt:lpstr>
      <vt:lpstr>Wingdings</vt:lpstr>
      <vt:lpstr>Tema di Office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PASI LUCREZIA</dc:creator>
  <cp:lastModifiedBy>PASI LUCREZIA</cp:lastModifiedBy>
  <cp:revision>46</cp:revision>
  <dcterms:created xsi:type="dcterms:W3CDTF">2022-10-14T07:53:11Z</dcterms:created>
  <dcterms:modified xsi:type="dcterms:W3CDTF">2022-10-15T16:23:23Z</dcterms:modified>
</cp:coreProperties>
</file>